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57" r:id="rId2"/>
  </p:sldMasterIdLst>
  <p:notesMasterIdLst>
    <p:notesMasterId r:id="rId39"/>
  </p:notesMasterIdLst>
  <p:sldIdLst>
    <p:sldId id="256" r:id="rId3"/>
    <p:sldId id="353" r:id="rId4"/>
    <p:sldId id="257" r:id="rId5"/>
    <p:sldId id="258" r:id="rId6"/>
    <p:sldId id="317" r:id="rId7"/>
    <p:sldId id="319" r:id="rId8"/>
    <p:sldId id="318" r:id="rId9"/>
    <p:sldId id="320" r:id="rId10"/>
    <p:sldId id="321" r:id="rId11"/>
    <p:sldId id="322" r:id="rId12"/>
    <p:sldId id="323" r:id="rId13"/>
    <p:sldId id="324" r:id="rId14"/>
    <p:sldId id="325" r:id="rId15"/>
    <p:sldId id="326" r:id="rId16"/>
    <p:sldId id="351" r:id="rId17"/>
    <p:sldId id="327" r:id="rId18"/>
    <p:sldId id="316" r:id="rId19"/>
    <p:sldId id="328" r:id="rId20"/>
    <p:sldId id="329" r:id="rId21"/>
    <p:sldId id="330" r:id="rId22"/>
    <p:sldId id="354" r:id="rId23"/>
    <p:sldId id="337" r:id="rId24"/>
    <p:sldId id="341" r:id="rId25"/>
    <p:sldId id="339" r:id="rId26"/>
    <p:sldId id="342" r:id="rId27"/>
    <p:sldId id="343" r:id="rId28"/>
    <p:sldId id="356" r:id="rId29"/>
    <p:sldId id="352" r:id="rId30"/>
    <p:sldId id="348" r:id="rId31"/>
    <p:sldId id="347" r:id="rId32"/>
    <p:sldId id="355" r:id="rId33"/>
    <p:sldId id="345" r:id="rId34"/>
    <p:sldId id="338" r:id="rId35"/>
    <p:sldId id="340" r:id="rId36"/>
    <p:sldId id="350" r:id="rId37"/>
    <p:sldId id="266" r:id="rId38"/>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66AB"/>
    <a:srgbClr val="4448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4" autoAdjust="0"/>
    <p:restoredTop sz="73684" autoAdjust="0"/>
  </p:normalViewPr>
  <p:slideViewPr>
    <p:cSldViewPr>
      <p:cViewPr varScale="1">
        <p:scale>
          <a:sx n="83" d="100"/>
          <a:sy n="83" d="100"/>
        </p:scale>
        <p:origin x="1596"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96B12F-A751-4E71-B128-D009C2907158}" type="datetimeFigureOut">
              <a:rPr lang="de-DE" smtClean="0"/>
              <a:t>30.05.2017</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169016-86C1-4AA3-A417-F9DA7E4A43FB}" type="slidenum">
              <a:rPr lang="de-DE" smtClean="0"/>
              <a:t>‹Nr.›</a:t>
            </a:fld>
            <a:endParaRPr lang="de-DE"/>
          </a:p>
        </p:txBody>
      </p:sp>
    </p:spTree>
    <p:extLst>
      <p:ext uri="{BB962C8B-B14F-4D97-AF65-F5344CB8AC3E}">
        <p14:creationId xmlns:p14="http://schemas.microsoft.com/office/powerpoint/2010/main" val="63075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Hello</a:t>
            </a:r>
            <a:r>
              <a:rPr lang="de-DE" dirty="0" smtClean="0"/>
              <a:t> </a:t>
            </a:r>
            <a:r>
              <a:rPr lang="de-DE" dirty="0" err="1" smtClean="0"/>
              <a:t>everybody</a:t>
            </a:r>
            <a:r>
              <a:rPr lang="de-DE" dirty="0" smtClean="0"/>
              <a:t>, </a:t>
            </a:r>
            <a:r>
              <a:rPr lang="de-DE" dirty="0" err="1" smtClean="0"/>
              <a:t>thank</a:t>
            </a:r>
            <a:r>
              <a:rPr lang="de-DE" dirty="0" smtClean="0"/>
              <a:t> </a:t>
            </a:r>
            <a:r>
              <a:rPr lang="de-DE" dirty="0" err="1" smtClean="0"/>
              <a:t>you</a:t>
            </a:r>
            <a:r>
              <a:rPr lang="de-DE" dirty="0" smtClean="0"/>
              <a:t> </a:t>
            </a:r>
            <a:r>
              <a:rPr lang="de-DE" dirty="0" err="1" smtClean="0"/>
              <a:t>for</a:t>
            </a:r>
            <a:r>
              <a:rPr lang="de-DE" dirty="0" smtClean="0"/>
              <a:t> </a:t>
            </a:r>
            <a:r>
              <a:rPr lang="de-DE" dirty="0" err="1" smtClean="0"/>
              <a:t>coming</a:t>
            </a:r>
            <a:r>
              <a:rPr lang="de-DE" dirty="0" smtClean="0"/>
              <a:t>. Today I </a:t>
            </a:r>
            <a:r>
              <a:rPr lang="de-DE" dirty="0" err="1" smtClean="0"/>
              <a:t>would</a:t>
            </a:r>
            <a:r>
              <a:rPr lang="de-DE" dirty="0" smtClean="0"/>
              <a:t> like </a:t>
            </a:r>
            <a:r>
              <a:rPr lang="de-DE" dirty="0" err="1" smtClean="0"/>
              <a:t>you</a:t>
            </a:r>
            <a:r>
              <a:rPr lang="de-DE" dirty="0" smtClean="0"/>
              <a:t> </a:t>
            </a:r>
            <a:r>
              <a:rPr lang="de-DE" dirty="0" err="1" smtClean="0"/>
              <a:t>to</a:t>
            </a:r>
            <a:r>
              <a:rPr lang="de-DE" dirty="0" smtClean="0"/>
              <a:t> </a:t>
            </a:r>
            <a:r>
              <a:rPr lang="de-DE" dirty="0" err="1" smtClean="0"/>
              <a:t>introduce</a:t>
            </a:r>
            <a:r>
              <a:rPr lang="de-DE" dirty="0" smtClean="0"/>
              <a:t> </a:t>
            </a:r>
            <a:r>
              <a:rPr lang="de-DE" dirty="0" err="1" smtClean="0"/>
              <a:t>to</a:t>
            </a:r>
            <a:r>
              <a:rPr lang="de-DE" dirty="0" smtClean="0"/>
              <a:t> </a:t>
            </a:r>
            <a:r>
              <a:rPr lang="de-DE" dirty="0" err="1" smtClean="0"/>
              <a:t>the</a:t>
            </a:r>
            <a:r>
              <a:rPr lang="de-DE" dirty="0" smtClean="0"/>
              <a:t> RQGIS </a:t>
            </a:r>
            <a:r>
              <a:rPr lang="de-DE" dirty="0" err="1" smtClean="0"/>
              <a:t>package</a:t>
            </a:r>
            <a:r>
              <a:rPr lang="de-DE" dirty="0" smtClean="0"/>
              <a:t>. </a:t>
            </a:r>
            <a:r>
              <a:rPr lang="de-DE" dirty="0" err="1" smtClean="0"/>
              <a:t>It</a:t>
            </a:r>
            <a:r>
              <a:rPr lang="de-DE" dirty="0" smtClean="0"/>
              <a:t> </a:t>
            </a:r>
            <a:r>
              <a:rPr lang="de-DE" dirty="0" err="1" smtClean="0"/>
              <a:t>integrates</a:t>
            </a:r>
            <a:r>
              <a:rPr lang="de-DE" dirty="0" smtClean="0"/>
              <a:t> R </a:t>
            </a:r>
            <a:r>
              <a:rPr lang="de-DE" dirty="0" err="1" smtClean="0"/>
              <a:t>with</a:t>
            </a:r>
            <a:r>
              <a:rPr lang="de-DE" dirty="0" smtClean="0"/>
              <a:t> QGIS </a:t>
            </a:r>
            <a:r>
              <a:rPr lang="de-DE" dirty="0" err="1" smtClean="0"/>
              <a:t>for</a:t>
            </a:r>
            <a:r>
              <a:rPr lang="de-DE" dirty="0" smtClean="0"/>
              <a:t> </a:t>
            </a:r>
            <a:r>
              <a:rPr lang="de-DE" dirty="0" err="1" smtClean="0"/>
              <a:t>advanced</a:t>
            </a:r>
            <a:r>
              <a:rPr lang="de-DE" dirty="0" smtClean="0"/>
              <a:t> </a:t>
            </a:r>
            <a:r>
              <a:rPr lang="de-DE" dirty="0" err="1" smtClean="0"/>
              <a:t>geocomputing</a:t>
            </a:r>
            <a:r>
              <a:rPr lang="de-DE" baseline="0" dirty="0" smtClean="0"/>
              <a:t> </a:t>
            </a:r>
            <a:r>
              <a:rPr lang="de-DE" baseline="0" dirty="0" err="1" smtClean="0"/>
              <a:t>since</a:t>
            </a:r>
            <a:r>
              <a:rPr lang="de-DE" baseline="0" dirty="0" smtClean="0"/>
              <a:t> </a:t>
            </a:r>
            <a:r>
              <a:rPr lang="de-DE" baseline="0" dirty="0" err="1" smtClean="0"/>
              <a:t>it</a:t>
            </a:r>
            <a:r>
              <a:rPr lang="de-DE" baseline="0" dirty="0" smtClean="0"/>
              <a:t> </a:t>
            </a:r>
            <a:r>
              <a:rPr lang="de-DE" baseline="0" dirty="0" err="1" smtClean="0"/>
              <a:t>combines</a:t>
            </a:r>
            <a:r>
              <a:rPr lang="de-DE" baseline="0" dirty="0" smtClean="0"/>
              <a:t> </a:t>
            </a:r>
            <a:r>
              <a:rPr lang="de-DE" baseline="0" dirty="0" err="1" smtClean="0"/>
              <a:t>the</a:t>
            </a:r>
            <a:r>
              <a:rPr lang="de-DE" baseline="0" dirty="0" smtClean="0"/>
              <a:t> </a:t>
            </a:r>
            <a:r>
              <a:rPr lang="de-DE" baseline="0" dirty="0" err="1" smtClean="0"/>
              <a:t>best</a:t>
            </a:r>
            <a:r>
              <a:rPr lang="de-DE" baseline="0" dirty="0" smtClean="0"/>
              <a:t> </a:t>
            </a:r>
            <a:r>
              <a:rPr lang="de-DE" baseline="0" dirty="0" err="1" smtClean="0"/>
              <a:t>of</a:t>
            </a:r>
            <a:r>
              <a:rPr lang="de-DE" baseline="0" dirty="0" smtClean="0"/>
              <a:t> </a:t>
            </a:r>
            <a:r>
              <a:rPr lang="de-DE" baseline="0" dirty="0" err="1" smtClean="0"/>
              <a:t>two</a:t>
            </a:r>
            <a:r>
              <a:rPr lang="de-DE" baseline="0" dirty="0" smtClean="0"/>
              <a:t> </a:t>
            </a:r>
            <a:r>
              <a:rPr lang="de-DE" baseline="0" dirty="0" err="1" smtClean="0"/>
              <a:t>worlds</a:t>
            </a:r>
            <a:r>
              <a:rPr lang="de-DE" baseline="0" dirty="0" smtClean="0"/>
              <a:t>. ON </a:t>
            </a:r>
            <a:r>
              <a:rPr lang="de-DE" baseline="0" dirty="0" err="1" smtClean="0"/>
              <a:t>the</a:t>
            </a:r>
            <a:r>
              <a:rPr lang="de-DE" baseline="0" dirty="0" smtClean="0"/>
              <a:t> </a:t>
            </a:r>
            <a:r>
              <a:rPr lang="de-DE" baseline="0" dirty="0" err="1" smtClean="0"/>
              <a:t>one</a:t>
            </a:r>
            <a:r>
              <a:rPr lang="de-DE" baseline="0" dirty="0" smtClean="0"/>
              <a:t> </a:t>
            </a:r>
            <a:r>
              <a:rPr lang="de-DE" baseline="0" dirty="0" err="1" smtClean="0"/>
              <a:t>hand</a:t>
            </a:r>
            <a:r>
              <a:rPr lang="de-DE" baseline="0" dirty="0" smtClean="0"/>
              <a:t> </a:t>
            </a:r>
            <a:r>
              <a:rPr lang="de-DE" baseline="0" dirty="0" err="1" smtClean="0"/>
              <a:t>it</a:t>
            </a:r>
            <a:r>
              <a:rPr lang="de-DE" baseline="0" dirty="0" smtClean="0"/>
              <a:t> </a:t>
            </a:r>
            <a:r>
              <a:rPr lang="de-DE" baseline="0" dirty="0" err="1" smtClean="0"/>
              <a:t>uses</a:t>
            </a:r>
            <a:r>
              <a:rPr lang="de-DE" baseline="0" dirty="0" smtClean="0"/>
              <a:t> </a:t>
            </a:r>
            <a:r>
              <a:rPr lang="de-DE" baseline="0" dirty="0" err="1" smtClean="0"/>
              <a:t>the</a:t>
            </a:r>
            <a:r>
              <a:rPr lang="de-DE" baseline="0" dirty="0" smtClean="0"/>
              <a:t> </a:t>
            </a:r>
            <a:r>
              <a:rPr lang="de-DE" baseline="0" dirty="0" err="1" smtClean="0"/>
              <a:t>geoprocessing</a:t>
            </a:r>
            <a:r>
              <a:rPr lang="de-DE" baseline="0" dirty="0" smtClean="0"/>
              <a:t> power </a:t>
            </a:r>
            <a:r>
              <a:rPr lang="de-DE" baseline="0" dirty="0" err="1" smtClean="0"/>
              <a:t>of</a:t>
            </a:r>
            <a:r>
              <a:rPr lang="de-DE" baseline="0" dirty="0" smtClean="0"/>
              <a:t> QGIS </a:t>
            </a:r>
            <a:r>
              <a:rPr lang="de-DE" baseline="0" dirty="0" err="1" smtClean="0"/>
              <a:t>and</a:t>
            </a:r>
            <a:r>
              <a:rPr lang="de-DE" baseline="0" dirty="0" smtClean="0"/>
              <a:t> on </a:t>
            </a:r>
            <a:r>
              <a:rPr lang="de-DE" baseline="0" dirty="0" err="1" smtClean="0"/>
              <a:t>the</a:t>
            </a:r>
            <a:r>
              <a:rPr lang="de-DE" baseline="0" dirty="0" smtClean="0"/>
              <a:t> </a:t>
            </a:r>
            <a:r>
              <a:rPr lang="de-DE" baseline="0" dirty="0" err="1" smtClean="0"/>
              <a:t>other</a:t>
            </a:r>
            <a:r>
              <a:rPr lang="de-DE" baseline="0" dirty="0" smtClean="0"/>
              <a:t> </a:t>
            </a:r>
            <a:r>
              <a:rPr lang="de-DE" baseline="0" dirty="0" err="1" smtClean="0"/>
              <a:t>hand</a:t>
            </a:r>
            <a:r>
              <a:rPr lang="de-DE" baseline="0" dirty="0" smtClean="0"/>
              <a:t> </a:t>
            </a:r>
            <a:r>
              <a:rPr lang="de-DE" baseline="0" dirty="0" err="1" smtClean="0"/>
              <a:t>it</a:t>
            </a:r>
            <a:r>
              <a:rPr lang="de-DE" baseline="0" dirty="0" smtClean="0"/>
              <a:t> </a:t>
            </a:r>
            <a:r>
              <a:rPr lang="de-DE" baseline="0" dirty="0" err="1" smtClean="0"/>
              <a:t>uses</a:t>
            </a:r>
            <a:r>
              <a:rPr lang="de-DE" baseline="0" dirty="0" smtClean="0"/>
              <a:t> </a:t>
            </a:r>
            <a:r>
              <a:rPr lang="de-DE" baseline="0" dirty="0" err="1" smtClean="0"/>
              <a:t>the</a:t>
            </a:r>
            <a:r>
              <a:rPr lang="de-DE" baseline="0" dirty="0" smtClean="0"/>
              <a:t> </a:t>
            </a:r>
            <a:r>
              <a:rPr lang="de-DE" baseline="0" dirty="0" err="1" smtClean="0"/>
              <a:t>statistical</a:t>
            </a:r>
            <a:r>
              <a:rPr lang="de-DE" baseline="0" dirty="0" smtClean="0"/>
              <a:t> </a:t>
            </a:r>
            <a:r>
              <a:rPr lang="de-DE" baseline="0" dirty="0" err="1" smtClean="0"/>
              <a:t>and</a:t>
            </a:r>
            <a:r>
              <a:rPr lang="de-DE" baseline="0" dirty="0" smtClean="0"/>
              <a:t> </a:t>
            </a:r>
            <a:r>
              <a:rPr lang="de-DE" baseline="0" dirty="0" err="1" smtClean="0"/>
              <a:t>analytical</a:t>
            </a:r>
            <a:r>
              <a:rPr lang="de-DE" baseline="0" dirty="0" smtClean="0"/>
              <a:t> power </a:t>
            </a:r>
            <a:r>
              <a:rPr lang="de-DE" baseline="0" dirty="0" err="1" smtClean="0"/>
              <a:t>of</a:t>
            </a:r>
            <a:r>
              <a:rPr lang="de-DE" baseline="0" dirty="0" smtClean="0"/>
              <a:t> R.</a:t>
            </a:r>
          </a:p>
          <a:p>
            <a:endParaRPr lang="de-DE" dirty="0" smtClean="0"/>
          </a:p>
          <a:p>
            <a:r>
              <a:rPr lang="de-DE" dirty="0" smtClean="0"/>
              <a:t>First </a:t>
            </a:r>
            <a:r>
              <a:rPr lang="de-DE" dirty="0" err="1" smtClean="0"/>
              <a:t>of</a:t>
            </a:r>
            <a:r>
              <a:rPr lang="de-DE" dirty="0" smtClean="0"/>
              <a:t> all, I </a:t>
            </a:r>
            <a:r>
              <a:rPr lang="de-DE" dirty="0" err="1" smtClean="0"/>
              <a:t>would</a:t>
            </a:r>
            <a:r>
              <a:rPr lang="de-DE" baseline="0" dirty="0" smtClean="0"/>
              <a:t> like </a:t>
            </a:r>
            <a:r>
              <a:rPr lang="de-DE" baseline="0" dirty="0" err="1" smtClean="0"/>
              <a:t>to</a:t>
            </a:r>
            <a:r>
              <a:rPr lang="de-DE" baseline="0" dirty="0" smtClean="0"/>
              <a:t> </a:t>
            </a:r>
            <a:r>
              <a:rPr lang="de-DE" baseline="0" dirty="0" err="1" smtClean="0"/>
              <a:t>ask</a:t>
            </a:r>
            <a:r>
              <a:rPr lang="de-DE" baseline="0" dirty="0" smtClean="0"/>
              <a:t> </a:t>
            </a:r>
            <a:r>
              <a:rPr lang="de-DE" baseline="0" dirty="0" err="1" smtClean="0"/>
              <a:t>you</a:t>
            </a:r>
            <a:r>
              <a:rPr lang="de-DE" baseline="0" dirty="0" smtClean="0"/>
              <a:t> </a:t>
            </a:r>
            <a:r>
              <a:rPr lang="de-DE" baseline="0" dirty="0" err="1" smtClean="0"/>
              <a:t>to</a:t>
            </a:r>
            <a:r>
              <a:rPr lang="de-DE" baseline="0" dirty="0" smtClean="0"/>
              <a:t> </a:t>
            </a:r>
            <a:r>
              <a:rPr lang="de-DE" baseline="0" dirty="0" err="1" smtClean="0"/>
              <a:t>download</a:t>
            </a:r>
            <a:r>
              <a:rPr lang="de-DE" baseline="0" dirty="0" smtClean="0"/>
              <a:t> </a:t>
            </a:r>
            <a:r>
              <a:rPr lang="de-DE" baseline="0" dirty="0" err="1" smtClean="0"/>
              <a:t>the</a:t>
            </a:r>
            <a:r>
              <a:rPr lang="de-DE" baseline="0" dirty="0" smtClean="0"/>
              <a:t> </a:t>
            </a:r>
            <a:r>
              <a:rPr lang="de-DE" baseline="0" dirty="0" err="1" smtClean="0"/>
              <a:t>session</a:t>
            </a:r>
            <a:r>
              <a:rPr lang="de-DE" baseline="0" dirty="0" smtClean="0"/>
              <a:t> material </a:t>
            </a:r>
            <a:r>
              <a:rPr lang="de-DE" baseline="0" dirty="0" err="1" smtClean="0"/>
              <a:t>from</a:t>
            </a:r>
            <a:r>
              <a:rPr lang="de-DE" baseline="0" dirty="0" smtClean="0"/>
              <a:t> </a:t>
            </a:r>
            <a:r>
              <a:rPr lang="de-DE" baseline="0" dirty="0" err="1" smtClean="0"/>
              <a:t>slack</a:t>
            </a:r>
            <a:r>
              <a:rPr lang="de-DE" baseline="0" dirty="0" smtClean="0"/>
              <a:t>. </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1</a:t>
            </a:fld>
            <a:endParaRPr lang="de-DE"/>
          </a:p>
        </p:txBody>
      </p:sp>
    </p:spTree>
    <p:extLst>
      <p:ext uri="{BB962C8B-B14F-4D97-AF65-F5344CB8AC3E}">
        <p14:creationId xmlns:p14="http://schemas.microsoft.com/office/powerpoint/2010/main" val="914269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The catchment slope output grid of the </a:t>
            </a:r>
            <a:r>
              <a:rPr lang="en-US" i="1" dirty="0" smtClean="0"/>
              <a:t>Catchment Area (Parallel)</a:t>
            </a:r>
            <a:r>
              <a:rPr lang="en-US" dirty="0" smtClean="0"/>
              <a:t> module is computed like this: for each cell, the local slope is calculated using the approach of </a:t>
            </a:r>
            <a:r>
              <a:rPr lang="en-US" dirty="0" err="1" smtClean="0"/>
              <a:t>Zevenbergen</a:t>
            </a:r>
            <a:r>
              <a:rPr lang="en-US" dirty="0" smtClean="0"/>
              <a:t> &amp; Thorne. These slope values are accumulated downslope. Finally, for each cell the accumulated slope values are divided by the derived catchment area of the cell. The unit of the grid are radians.</a:t>
            </a:r>
          </a:p>
          <a:p>
            <a:endParaRPr lang="en-US" dirty="0" smtClean="0"/>
          </a:p>
          <a:p>
            <a:r>
              <a:rPr lang="en-US" dirty="0" smtClean="0"/>
              <a:t>I guess you can</a:t>
            </a:r>
            <a:r>
              <a:rPr lang="en-US" baseline="0" dirty="0" smtClean="0"/>
              <a:t> think of it as an average slope value and not the slope value at a specific location</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28</a:t>
            </a:fld>
            <a:endParaRPr lang="de-DE"/>
          </a:p>
        </p:txBody>
      </p:sp>
    </p:spTree>
    <p:extLst>
      <p:ext uri="{BB962C8B-B14F-4D97-AF65-F5344CB8AC3E}">
        <p14:creationId xmlns:p14="http://schemas.microsoft.com/office/powerpoint/2010/main" val="2386591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DE" dirty="0" smtClean="0"/>
              <a:t>QGIS (variable </a:t>
            </a:r>
            <a:r>
              <a:rPr lang="de-DE" dirty="0" err="1" smtClean="0"/>
              <a:t>retrieval</a:t>
            </a:r>
            <a:r>
              <a:rPr lang="de-DE" dirty="0" smtClean="0"/>
              <a:t>):</a:t>
            </a:r>
          </a:p>
          <a:p>
            <a:pPr marL="0" indent="0">
              <a:buNone/>
            </a:pPr>
            <a:r>
              <a:rPr lang="de-DE" dirty="0" smtClean="0"/>
              <a:t>Plan </a:t>
            </a:r>
            <a:r>
              <a:rPr lang="de-DE" dirty="0" err="1" smtClean="0"/>
              <a:t>and</a:t>
            </a:r>
            <a:r>
              <a:rPr lang="de-DE" dirty="0" smtClean="0"/>
              <a:t> </a:t>
            </a:r>
            <a:r>
              <a:rPr lang="de-DE" dirty="0" err="1" smtClean="0"/>
              <a:t>vertical</a:t>
            </a:r>
            <a:r>
              <a:rPr lang="de-DE" dirty="0" smtClean="0"/>
              <a:t> </a:t>
            </a:r>
            <a:r>
              <a:rPr lang="de-DE" dirty="0" err="1" smtClean="0"/>
              <a:t>curvature</a:t>
            </a:r>
            <a:r>
              <a:rPr lang="de-DE" dirty="0" smtClean="0"/>
              <a:t>, SAGA </a:t>
            </a:r>
            <a:r>
              <a:rPr lang="de-DE" dirty="0" err="1" smtClean="0"/>
              <a:t>wetness</a:t>
            </a:r>
            <a:r>
              <a:rPr lang="de-DE" dirty="0" smtClean="0"/>
              <a:t> </a:t>
            </a:r>
            <a:r>
              <a:rPr lang="de-DE" dirty="0" err="1" smtClean="0"/>
              <a:t>index</a:t>
            </a:r>
            <a:r>
              <a:rPr lang="de-DE" dirty="0" smtClean="0"/>
              <a:t>, </a:t>
            </a:r>
            <a:r>
              <a:rPr lang="de-DE" dirty="0" err="1" smtClean="0"/>
              <a:t>catchment</a:t>
            </a:r>
            <a:r>
              <a:rPr lang="de-DE" dirty="0" smtClean="0"/>
              <a:t> </a:t>
            </a:r>
            <a:r>
              <a:rPr lang="de-DE" dirty="0" err="1" smtClean="0"/>
              <a:t>slope</a:t>
            </a:r>
            <a:r>
              <a:rPr lang="de-DE" dirty="0" smtClean="0"/>
              <a:t>, </a:t>
            </a:r>
            <a:r>
              <a:rPr lang="de-DE" dirty="0" err="1" smtClean="0"/>
              <a:t>catchment</a:t>
            </a:r>
            <a:r>
              <a:rPr lang="de-DE" dirty="0" smtClean="0"/>
              <a:t> </a:t>
            </a:r>
            <a:r>
              <a:rPr lang="de-DE" dirty="0" err="1" smtClean="0"/>
              <a:t>area</a:t>
            </a:r>
            <a:r>
              <a:rPr lang="de-DE" dirty="0" smtClean="0"/>
              <a:t>, NDVI</a:t>
            </a:r>
          </a:p>
          <a:p>
            <a:pPr marL="0" indent="0">
              <a:buNone/>
            </a:pPr>
            <a:endParaRPr lang="de-DE" dirty="0" smtClean="0"/>
          </a:p>
          <a:p>
            <a:pPr marL="0" indent="0">
              <a:buNone/>
            </a:pPr>
            <a:r>
              <a:rPr lang="de-DE" dirty="0" smtClean="0"/>
              <a:t>R (</a:t>
            </a:r>
            <a:r>
              <a:rPr lang="de-DE" dirty="0" err="1" smtClean="0"/>
              <a:t>statistical</a:t>
            </a:r>
            <a:r>
              <a:rPr lang="de-DE" dirty="0" smtClean="0"/>
              <a:t> </a:t>
            </a:r>
            <a:r>
              <a:rPr lang="de-DE" dirty="0" err="1" smtClean="0"/>
              <a:t>analysis</a:t>
            </a:r>
            <a:r>
              <a:rPr lang="de-DE" dirty="0" smtClean="0"/>
              <a:t>):</a:t>
            </a:r>
          </a:p>
          <a:p>
            <a:pPr marL="0" indent="0">
              <a:buNone/>
            </a:pPr>
            <a:r>
              <a:rPr lang="de-DE" dirty="0" smtClean="0"/>
              <a:t>Variable </a:t>
            </a:r>
            <a:r>
              <a:rPr lang="de-DE" dirty="0" err="1" smtClean="0"/>
              <a:t>selection</a:t>
            </a:r>
            <a:r>
              <a:rPr lang="de-DE" dirty="0" smtClean="0"/>
              <a:t>, Non-linear </a:t>
            </a:r>
            <a:r>
              <a:rPr lang="de-DE" dirty="0" err="1" smtClean="0"/>
              <a:t>Poisson</a:t>
            </a:r>
            <a:r>
              <a:rPr lang="de-DE" dirty="0" smtClean="0"/>
              <a:t> </a:t>
            </a:r>
            <a:r>
              <a:rPr lang="de-DE" dirty="0" err="1" smtClean="0"/>
              <a:t>model</a:t>
            </a:r>
            <a:r>
              <a:rPr lang="de-DE" dirty="0" smtClean="0"/>
              <a:t> </a:t>
            </a:r>
            <a:r>
              <a:rPr lang="de-DE" dirty="0" err="1" smtClean="0"/>
              <a:t>and</a:t>
            </a:r>
            <a:r>
              <a:rPr lang="de-DE" dirty="0" smtClean="0"/>
              <a:t> </a:t>
            </a:r>
            <a:r>
              <a:rPr lang="de-DE" dirty="0" err="1" smtClean="0"/>
              <a:t>spatial</a:t>
            </a:r>
            <a:r>
              <a:rPr lang="de-DE" dirty="0" smtClean="0"/>
              <a:t> </a:t>
            </a:r>
            <a:r>
              <a:rPr lang="de-DE" dirty="0" err="1" smtClean="0"/>
              <a:t>prediction</a:t>
            </a:r>
            <a:endParaRPr lang="de-DE" dirty="0" smtClean="0"/>
          </a:p>
          <a:p>
            <a:endParaRPr lang="de-DE" dirty="0" smtClean="0"/>
          </a:p>
        </p:txBody>
      </p:sp>
      <p:sp>
        <p:nvSpPr>
          <p:cNvPr id="4" name="Foliennummernplatzhalter 3"/>
          <p:cNvSpPr>
            <a:spLocks noGrp="1"/>
          </p:cNvSpPr>
          <p:nvPr>
            <p:ph type="sldNum" sz="quarter" idx="10"/>
          </p:nvPr>
        </p:nvSpPr>
        <p:spPr/>
        <p:txBody>
          <a:bodyPr/>
          <a:lstStyle/>
          <a:p>
            <a:fld id="{F0169016-86C1-4AA3-A417-F9DA7E4A43FB}" type="slidenum">
              <a:rPr lang="de-DE" smtClean="0"/>
              <a:t>29</a:t>
            </a:fld>
            <a:endParaRPr lang="de-DE"/>
          </a:p>
        </p:txBody>
      </p:sp>
    </p:spTree>
    <p:extLst>
      <p:ext uri="{BB962C8B-B14F-4D97-AF65-F5344CB8AC3E}">
        <p14:creationId xmlns:p14="http://schemas.microsoft.com/office/powerpoint/2010/main" val="1199821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GAM, GLM </a:t>
            </a:r>
            <a:r>
              <a:rPr lang="de-DE" dirty="0" err="1" smtClean="0"/>
              <a:t>and</a:t>
            </a:r>
            <a:r>
              <a:rPr lang="de-DE" dirty="0" smtClean="0"/>
              <a:t> </a:t>
            </a:r>
            <a:r>
              <a:rPr lang="de-DE" dirty="0" err="1" smtClean="0"/>
              <a:t>other</a:t>
            </a:r>
            <a:r>
              <a:rPr lang="de-DE" dirty="0" smtClean="0"/>
              <a:t> </a:t>
            </a:r>
            <a:r>
              <a:rPr lang="de-DE" dirty="0" err="1" smtClean="0"/>
              <a:t>distributions</a:t>
            </a:r>
            <a:r>
              <a:rPr lang="de-DE" dirty="0" smtClean="0"/>
              <a:t>, </a:t>
            </a:r>
            <a:r>
              <a:rPr lang="de-DE" dirty="0" err="1" smtClean="0"/>
              <a:t>mixed-effect</a:t>
            </a:r>
            <a:r>
              <a:rPr lang="de-DE" dirty="0" smtClean="0"/>
              <a:t> </a:t>
            </a:r>
            <a:r>
              <a:rPr lang="de-DE" dirty="0" err="1" smtClean="0"/>
              <a:t>models</a:t>
            </a:r>
            <a:r>
              <a:rPr lang="de-DE" dirty="0" smtClean="0"/>
              <a:t>,</a:t>
            </a:r>
            <a:r>
              <a:rPr lang="de-DE" baseline="0" dirty="0" smtClean="0"/>
              <a:t> </a:t>
            </a:r>
            <a:r>
              <a:rPr lang="de-DE" baseline="0" dirty="0" err="1" smtClean="0"/>
              <a:t>Bayesian</a:t>
            </a:r>
            <a:r>
              <a:rPr lang="de-DE" baseline="0" dirty="0" smtClean="0"/>
              <a:t> </a:t>
            </a:r>
            <a:r>
              <a:rPr lang="de-DE" baseline="0" dirty="0" err="1" smtClean="0"/>
              <a:t>models</a:t>
            </a:r>
            <a:r>
              <a:rPr lang="de-DE" baseline="0" dirty="0" smtClean="0"/>
              <a:t>, </a:t>
            </a:r>
            <a:r>
              <a:rPr lang="de-DE" baseline="0" dirty="0" err="1" smtClean="0"/>
              <a:t>machine</a:t>
            </a:r>
            <a:r>
              <a:rPr lang="de-DE" baseline="0" dirty="0" smtClean="0"/>
              <a:t> </a:t>
            </a:r>
            <a:r>
              <a:rPr lang="de-DE" baseline="0" dirty="0" err="1" smtClean="0"/>
              <a:t>learning</a:t>
            </a:r>
            <a:r>
              <a:rPr lang="de-DE" baseline="0" dirty="0" smtClean="0"/>
              <a:t>, </a:t>
            </a:r>
            <a:r>
              <a:rPr lang="de-DE" baseline="0" dirty="0" err="1" smtClean="0"/>
              <a:t>spatial</a:t>
            </a:r>
            <a:r>
              <a:rPr lang="de-DE" baseline="0" dirty="0" smtClean="0"/>
              <a:t> </a:t>
            </a:r>
            <a:r>
              <a:rPr lang="de-DE" baseline="0" dirty="0" err="1" smtClean="0"/>
              <a:t>cross</a:t>
            </a:r>
            <a:r>
              <a:rPr lang="de-DE" baseline="0" dirty="0" smtClean="0"/>
              <a:t>-validation, </a:t>
            </a:r>
            <a:r>
              <a:rPr lang="de-DE" baseline="0" dirty="0" err="1" smtClean="0"/>
              <a:t>incorporating</a:t>
            </a:r>
            <a:r>
              <a:rPr lang="de-DE" baseline="0" dirty="0" smtClean="0"/>
              <a:t> </a:t>
            </a:r>
            <a:r>
              <a:rPr lang="de-DE" baseline="0" dirty="0" err="1" smtClean="0"/>
              <a:t>spatial</a:t>
            </a:r>
            <a:r>
              <a:rPr lang="de-DE" baseline="0" dirty="0" smtClean="0"/>
              <a:t> </a:t>
            </a:r>
            <a:r>
              <a:rPr lang="de-DE" baseline="0" dirty="0" err="1" smtClean="0"/>
              <a:t>autocorrelation</a:t>
            </a:r>
            <a:r>
              <a:rPr lang="de-DE" baseline="0" dirty="0" smtClean="0"/>
              <a:t> </a:t>
            </a:r>
            <a:r>
              <a:rPr lang="de-DE" baseline="0" dirty="0" err="1" smtClean="0"/>
              <a:t>and</a:t>
            </a:r>
            <a:r>
              <a:rPr lang="de-DE" baseline="0" dirty="0" smtClean="0"/>
              <a:t> </a:t>
            </a:r>
            <a:r>
              <a:rPr lang="de-DE" baseline="0" dirty="0" err="1" smtClean="0"/>
              <a:t>kriging</a:t>
            </a:r>
            <a:r>
              <a:rPr lang="de-DE" baseline="0" dirty="0" smtClean="0"/>
              <a:t> </a:t>
            </a:r>
            <a:r>
              <a:rPr lang="de-DE" baseline="0" dirty="0" err="1" smtClean="0"/>
              <a:t>techniques</a:t>
            </a:r>
            <a:endParaRPr lang="de-DE" dirty="0" smtClean="0"/>
          </a:p>
          <a:p>
            <a:endParaRPr lang="de-DE" dirty="0" smtClean="0"/>
          </a:p>
          <a:p>
            <a:r>
              <a:rPr lang="de-DE" dirty="0" smtClean="0"/>
              <a:t>But</a:t>
            </a:r>
            <a:r>
              <a:rPr lang="de-DE" baseline="0" dirty="0" smtClean="0"/>
              <a:t> </a:t>
            </a:r>
            <a:r>
              <a:rPr lang="de-DE" baseline="0" dirty="0" err="1" smtClean="0"/>
              <a:t>that</a:t>
            </a:r>
            <a:r>
              <a:rPr lang="de-DE" baseline="0" dirty="0" smtClean="0"/>
              <a:t> </a:t>
            </a:r>
            <a:r>
              <a:rPr lang="de-DE" baseline="0" dirty="0" err="1" smtClean="0"/>
              <a:t>is</a:t>
            </a:r>
            <a:r>
              <a:rPr lang="de-DE" baseline="0" dirty="0" smtClean="0"/>
              <a:t> just </a:t>
            </a:r>
            <a:r>
              <a:rPr lang="de-DE" baseline="0" dirty="0" err="1" smtClean="0"/>
              <a:t>one</a:t>
            </a:r>
            <a:r>
              <a:rPr lang="de-DE" baseline="0" dirty="0" smtClean="0"/>
              <a:t> </a:t>
            </a:r>
            <a:r>
              <a:rPr lang="de-DE" baseline="0" dirty="0" err="1" smtClean="0"/>
              <a:t>example</a:t>
            </a:r>
            <a:r>
              <a:rPr lang="de-DE" baseline="0" dirty="0" smtClean="0"/>
              <a:t> </a:t>
            </a:r>
            <a:r>
              <a:rPr lang="de-DE" baseline="0" dirty="0" err="1" smtClean="0"/>
              <a:t>of</a:t>
            </a:r>
            <a:r>
              <a:rPr lang="de-DE" baseline="0" dirty="0" smtClean="0"/>
              <a:t> R-GIS </a:t>
            </a:r>
            <a:r>
              <a:rPr lang="de-DE" baseline="0" dirty="0" err="1" smtClean="0"/>
              <a:t>integration</a:t>
            </a:r>
            <a:r>
              <a:rPr lang="de-DE" baseline="0" dirty="0" smtClean="0"/>
              <a:t>:</a:t>
            </a:r>
          </a:p>
          <a:p>
            <a:pPr marL="171450" indent="-171450">
              <a:buFontTx/>
              <a:buChar char="-"/>
            </a:pPr>
            <a:r>
              <a:rPr lang="de-DE" baseline="0" dirty="0" smtClean="0"/>
              <a:t>Stream </a:t>
            </a:r>
            <a:r>
              <a:rPr lang="de-DE" baseline="0" dirty="0" err="1" smtClean="0"/>
              <a:t>networks</a:t>
            </a:r>
            <a:endParaRPr lang="de-DE" baseline="0" dirty="0" smtClean="0"/>
          </a:p>
          <a:p>
            <a:pPr marL="171450" indent="-171450">
              <a:buFontTx/>
              <a:buChar char="-"/>
            </a:pPr>
            <a:r>
              <a:rPr lang="de-DE" baseline="0" dirty="0" smtClean="0"/>
              <a:t>Surface </a:t>
            </a:r>
            <a:r>
              <a:rPr lang="de-DE" baseline="0" dirty="0" err="1" smtClean="0"/>
              <a:t>roughness</a:t>
            </a:r>
            <a:endParaRPr lang="de-DE" baseline="0" dirty="0" smtClean="0"/>
          </a:p>
          <a:p>
            <a:pPr marL="171450" indent="-171450">
              <a:buFontTx/>
              <a:buChar char="-"/>
            </a:pPr>
            <a:r>
              <a:rPr lang="de-DE" baseline="0" dirty="0" err="1" smtClean="0"/>
              <a:t>Various</a:t>
            </a:r>
            <a:r>
              <a:rPr lang="de-DE" baseline="0" dirty="0" smtClean="0"/>
              <a:t> </a:t>
            </a:r>
            <a:r>
              <a:rPr lang="de-DE" baseline="0" dirty="0" err="1" smtClean="0"/>
              <a:t>wetness</a:t>
            </a:r>
            <a:r>
              <a:rPr lang="de-DE" baseline="0" dirty="0" smtClean="0"/>
              <a:t> </a:t>
            </a:r>
            <a:r>
              <a:rPr lang="de-DE" baseline="0" dirty="0" err="1" smtClean="0"/>
              <a:t>indexes</a:t>
            </a:r>
            <a:endParaRPr lang="de-DE" baseline="0" dirty="0" smtClean="0"/>
          </a:p>
          <a:p>
            <a:pPr marL="171450" indent="-171450">
              <a:buFontTx/>
              <a:buChar char="-"/>
            </a:pPr>
            <a:r>
              <a:rPr lang="de-DE" baseline="0" dirty="0" smtClean="0"/>
              <a:t>Terrain- </a:t>
            </a:r>
            <a:r>
              <a:rPr lang="de-DE" baseline="0" dirty="0" err="1" smtClean="0"/>
              <a:t>and</a:t>
            </a:r>
            <a:r>
              <a:rPr lang="de-DE" baseline="0" dirty="0" smtClean="0"/>
              <a:t> </a:t>
            </a:r>
            <a:r>
              <a:rPr lang="de-DE" baseline="0" dirty="0" err="1" smtClean="0"/>
              <a:t>landform</a:t>
            </a:r>
            <a:r>
              <a:rPr lang="de-DE" baseline="0" dirty="0" smtClean="0"/>
              <a:t> </a:t>
            </a:r>
            <a:r>
              <a:rPr lang="de-DE" baseline="0" dirty="0" err="1" smtClean="0"/>
              <a:t>classification</a:t>
            </a:r>
            <a:endParaRPr lang="de-DE" baseline="0" dirty="0" smtClean="0"/>
          </a:p>
          <a:p>
            <a:pPr marL="171450" indent="-171450">
              <a:buFontTx/>
              <a:buChar char="-"/>
            </a:pPr>
            <a:r>
              <a:rPr lang="de-DE" baseline="0" dirty="0" err="1" smtClean="0"/>
              <a:t>Physically-based</a:t>
            </a:r>
            <a:r>
              <a:rPr lang="de-DE" baseline="0" dirty="0" smtClean="0"/>
              <a:t> </a:t>
            </a:r>
            <a:r>
              <a:rPr lang="de-DE" baseline="0" dirty="0" err="1" smtClean="0"/>
              <a:t>models</a:t>
            </a:r>
            <a:r>
              <a:rPr lang="de-DE" baseline="0" dirty="0" smtClean="0"/>
              <a:t> </a:t>
            </a:r>
          </a:p>
          <a:p>
            <a:pPr marL="171450" indent="-171450">
              <a:buFontTx/>
              <a:buChar char="-"/>
            </a:pPr>
            <a:r>
              <a:rPr lang="de-DE" baseline="0" dirty="0" err="1" smtClean="0"/>
              <a:t>LiDAR</a:t>
            </a:r>
            <a:r>
              <a:rPr lang="de-DE" baseline="0" dirty="0" smtClean="0"/>
              <a:t> </a:t>
            </a:r>
            <a:r>
              <a:rPr lang="de-DE" baseline="0" dirty="0" err="1" smtClean="0"/>
              <a:t>tools</a:t>
            </a:r>
            <a:endParaRPr lang="de-DE" baseline="0" dirty="0" smtClean="0"/>
          </a:p>
          <a:p>
            <a:pPr marL="171450" indent="-171450">
              <a:buFontTx/>
              <a:buChar char="-"/>
            </a:pPr>
            <a:r>
              <a:rPr lang="de-DE" baseline="0" dirty="0" smtClean="0"/>
              <a:t>Wind </a:t>
            </a:r>
            <a:r>
              <a:rPr lang="de-DE" baseline="0" dirty="0" err="1" smtClean="0"/>
              <a:t>speed</a:t>
            </a:r>
            <a:r>
              <a:rPr lang="de-DE" baseline="0" dirty="0" smtClean="0"/>
              <a:t>, wind </a:t>
            </a:r>
            <a:r>
              <a:rPr lang="de-DE" baseline="0" dirty="0" err="1" smtClean="0"/>
              <a:t>direction</a:t>
            </a:r>
            <a:endParaRPr lang="de-DE" baseline="0" dirty="0" smtClean="0"/>
          </a:p>
          <a:p>
            <a:pPr marL="171450" indent="-171450">
              <a:buFontTx/>
              <a:buChar char="-"/>
            </a:pPr>
            <a:r>
              <a:rPr lang="de-DE" baseline="0" dirty="0" smtClean="0"/>
              <a:t>Routing </a:t>
            </a:r>
            <a:r>
              <a:rPr lang="de-DE" baseline="0" dirty="0" err="1" smtClean="0"/>
              <a:t>algorithms</a:t>
            </a:r>
            <a:r>
              <a:rPr lang="de-DE" baseline="0" dirty="0" smtClean="0"/>
              <a:t>, </a:t>
            </a:r>
            <a:r>
              <a:rPr lang="de-DE" baseline="0" dirty="0" err="1" smtClean="0"/>
              <a:t>neighbour</a:t>
            </a:r>
            <a:r>
              <a:rPr lang="de-DE" baseline="0" dirty="0" smtClean="0"/>
              <a:t> </a:t>
            </a:r>
            <a:r>
              <a:rPr lang="de-DE" baseline="0" dirty="0" err="1" smtClean="0"/>
              <a:t>calculations</a:t>
            </a:r>
            <a:r>
              <a:rPr lang="de-DE" baseline="0" dirty="0" smtClean="0"/>
              <a:t> (</a:t>
            </a:r>
            <a:r>
              <a:rPr lang="de-DE" baseline="0" dirty="0" err="1" smtClean="0"/>
              <a:t>topology</a:t>
            </a:r>
            <a:r>
              <a:rPr lang="de-DE" baseline="0" dirty="0" smtClean="0"/>
              <a:t>)</a:t>
            </a:r>
          </a:p>
          <a:p>
            <a:pPr marL="171450" indent="-171450">
              <a:buFontTx/>
              <a:buChar char="-"/>
            </a:pPr>
            <a:r>
              <a:rPr lang="de-DE" dirty="0" err="1" smtClean="0"/>
              <a:t>Computationally</a:t>
            </a:r>
            <a:r>
              <a:rPr lang="de-DE" dirty="0" smtClean="0"/>
              <a:t> </a:t>
            </a:r>
            <a:r>
              <a:rPr lang="de-DE" dirty="0" err="1" smtClean="0"/>
              <a:t>demanding</a:t>
            </a:r>
            <a:r>
              <a:rPr lang="de-DE" baseline="0" dirty="0" smtClean="0"/>
              <a:t> </a:t>
            </a:r>
            <a:r>
              <a:rPr lang="de-DE" baseline="0" dirty="0" err="1" smtClean="0"/>
              <a:t>vector</a:t>
            </a:r>
            <a:r>
              <a:rPr lang="de-DE" baseline="0" dirty="0" smtClean="0"/>
              <a:t> </a:t>
            </a:r>
            <a:r>
              <a:rPr lang="de-DE" baseline="0" dirty="0" err="1" smtClean="0"/>
              <a:t>operations</a:t>
            </a:r>
            <a:r>
              <a:rPr lang="de-DE" baseline="0" dirty="0" smtClean="0"/>
              <a:t> (</a:t>
            </a:r>
            <a:r>
              <a:rPr lang="de-DE" baseline="0" dirty="0" err="1" smtClean="0"/>
              <a:t>overlay</a:t>
            </a:r>
            <a:r>
              <a:rPr lang="de-DE" baseline="0" dirty="0" smtClean="0"/>
              <a:t>)</a:t>
            </a:r>
            <a:endParaRPr lang="de-DE" dirty="0" smtClean="0"/>
          </a:p>
          <a:p>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30</a:t>
            </a:fld>
            <a:endParaRPr lang="de-DE"/>
          </a:p>
        </p:txBody>
      </p:sp>
    </p:spTree>
    <p:extLst>
      <p:ext uri="{BB962C8B-B14F-4D97-AF65-F5344CB8AC3E}">
        <p14:creationId xmlns:p14="http://schemas.microsoft.com/office/powerpoint/2010/main" val="1876323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 </a:t>
            </a:r>
            <a:r>
              <a:rPr lang="de-DE" dirty="0" err="1" smtClean="0"/>
              <a:t>won‘t</a:t>
            </a:r>
            <a:r>
              <a:rPr lang="de-DE" dirty="0" smtClean="0"/>
              <a:t> </a:t>
            </a:r>
            <a:r>
              <a:rPr lang="de-DE" dirty="0" err="1" smtClean="0"/>
              <a:t>talk</a:t>
            </a:r>
            <a:r>
              <a:rPr lang="de-DE" baseline="0" dirty="0" smtClean="0"/>
              <a:t> </a:t>
            </a:r>
            <a:r>
              <a:rPr lang="de-DE" baseline="0" dirty="0" err="1" smtClean="0"/>
              <a:t>much</a:t>
            </a:r>
            <a:r>
              <a:rPr lang="de-DE" baseline="0" dirty="0" smtClean="0"/>
              <a:t> </a:t>
            </a:r>
            <a:r>
              <a:rPr lang="de-DE" baseline="0" dirty="0" err="1" smtClean="0"/>
              <a:t>about</a:t>
            </a:r>
            <a:r>
              <a:rPr lang="de-DE" baseline="0" dirty="0" smtClean="0"/>
              <a:t> ESRI </a:t>
            </a:r>
            <a:r>
              <a:rPr lang="de-DE" baseline="0" dirty="0" err="1" smtClean="0"/>
              <a:t>ArcGIS</a:t>
            </a:r>
            <a:r>
              <a:rPr lang="de-DE" baseline="0" dirty="0" smtClean="0"/>
              <a:t> </a:t>
            </a:r>
            <a:r>
              <a:rPr lang="de-DE" baseline="0" dirty="0" err="1" smtClean="0"/>
              <a:t>and</a:t>
            </a:r>
            <a:r>
              <a:rPr lang="de-DE" baseline="0" dirty="0" smtClean="0"/>
              <a:t> </a:t>
            </a:r>
            <a:r>
              <a:rPr lang="de-DE" baseline="0" dirty="0" err="1" smtClean="0"/>
              <a:t>instead</a:t>
            </a:r>
            <a:r>
              <a:rPr lang="de-DE" baseline="0" dirty="0" smtClean="0"/>
              <a:t> </a:t>
            </a:r>
            <a:r>
              <a:rPr lang="de-DE" baseline="0" dirty="0" err="1" smtClean="0"/>
              <a:t>focus</a:t>
            </a:r>
            <a:r>
              <a:rPr lang="de-DE" baseline="0" dirty="0" smtClean="0"/>
              <a:t> on </a:t>
            </a:r>
            <a:r>
              <a:rPr lang="de-DE" baseline="0" dirty="0" err="1" smtClean="0"/>
              <a:t>the</a:t>
            </a:r>
            <a:r>
              <a:rPr lang="de-DE" baseline="0" dirty="0" smtClean="0"/>
              <a:t> </a:t>
            </a:r>
            <a:r>
              <a:rPr lang="de-DE" baseline="0" dirty="0" err="1" smtClean="0"/>
              <a:t>comparison</a:t>
            </a:r>
            <a:r>
              <a:rPr lang="de-DE" baseline="0" dirty="0" smtClean="0"/>
              <a:t> </a:t>
            </a:r>
            <a:r>
              <a:rPr lang="de-DE" baseline="0" dirty="0" err="1" smtClean="0"/>
              <a:t>between</a:t>
            </a:r>
            <a:r>
              <a:rPr lang="de-DE" baseline="0" dirty="0" smtClean="0"/>
              <a:t> RQGIS </a:t>
            </a:r>
            <a:r>
              <a:rPr lang="de-DE" baseline="0" dirty="0" err="1" smtClean="0"/>
              <a:t>and</a:t>
            </a:r>
            <a:r>
              <a:rPr lang="de-DE" baseline="0" dirty="0" smtClean="0"/>
              <a:t> RSAGA </a:t>
            </a:r>
            <a:r>
              <a:rPr lang="de-DE" baseline="0" dirty="0" err="1" smtClean="0"/>
              <a:t>and</a:t>
            </a:r>
            <a:r>
              <a:rPr lang="de-DE" baseline="0" dirty="0" smtClean="0"/>
              <a:t> rgrass7</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33</a:t>
            </a:fld>
            <a:endParaRPr lang="de-DE"/>
          </a:p>
        </p:txBody>
      </p:sp>
    </p:spTree>
    <p:extLst>
      <p:ext uri="{BB962C8B-B14F-4D97-AF65-F5344CB8AC3E}">
        <p14:creationId xmlns:p14="http://schemas.microsoft.com/office/powerpoint/2010/main" val="2683193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Special</a:t>
            </a:r>
            <a:r>
              <a:rPr lang="de-DE" baseline="0" dirty="0" smtClean="0"/>
              <a:t> SAGA </a:t>
            </a:r>
            <a:r>
              <a:rPr lang="de-DE" baseline="0" dirty="0" err="1" smtClean="0"/>
              <a:t>functions</a:t>
            </a:r>
            <a:r>
              <a:rPr lang="de-DE" baseline="0" dirty="0" smtClean="0"/>
              <a:t> </a:t>
            </a:r>
            <a:r>
              <a:rPr lang="de-DE" baseline="0" dirty="0" err="1" smtClean="0"/>
              <a:t>multi.local.function</a:t>
            </a:r>
            <a:r>
              <a:rPr lang="de-DE" baseline="0" dirty="0" smtClean="0"/>
              <a:t>, </a:t>
            </a:r>
            <a:r>
              <a:rPr lang="de-DE" baseline="0" dirty="0" err="1" smtClean="0"/>
              <a:t>grid.predict</a:t>
            </a:r>
            <a:r>
              <a:rPr lang="de-DE" baseline="0" dirty="0" smtClean="0"/>
              <a:t>, </a:t>
            </a:r>
            <a:r>
              <a:rPr lang="de-DE" baseline="0" dirty="0" err="1" smtClean="0"/>
              <a:t>pick.from.ascii.grids</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35</a:t>
            </a:fld>
            <a:endParaRPr lang="de-DE"/>
          </a:p>
        </p:txBody>
      </p:sp>
    </p:spTree>
    <p:extLst>
      <p:ext uri="{BB962C8B-B14F-4D97-AF65-F5344CB8AC3E}">
        <p14:creationId xmlns:p14="http://schemas.microsoft.com/office/powerpoint/2010/main" val="1893699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36</a:t>
            </a:fld>
            <a:endParaRPr lang="de-DE"/>
          </a:p>
        </p:txBody>
      </p:sp>
    </p:spTree>
    <p:extLst>
      <p:ext uri="{BB962C8B-B14F-4D97-AF65-F5344CB8AC3E}">
        <p14:creationId xmlns:p14="http://schemas.microsoft.com/office/powerpoint/2010/main" val="2013970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F0169016-86C1-4AA3-A417-F9DA7E4A43FB}" type="slidenum">
              <a:rPr lang="de-DE" smtClean="0"/>
              <a:t>2</a:t>
            </a:fld>
            <a:endParaRPr lang="de-DE"/>
          </a:p>
        </p:txBody>
      </p:sp>
    </p:spTree>
    <p:extLst>
      <p:ext uri="{BB962C8B-B14F-4D97-AF65-F5344CB8AC3E}">
        <p14:creationId xmlns:p14="http://schemas.microsoft.com/office/powerpoint/2010/main" val="3708102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2 </a:t>
            </a:r>
            <a:r>
              <a:rPr lang="de-DE" dirty="0" err="1" smtClean="0"/>
              <a:t>and</a:t>
            </a:r>
            <a:r>
              <a:rPr lang="de-DE" dirty="0" smtClean="0"/>
              <a:t> 3 </a:t>
            </a:r>
            <a:r>
              <a:rPr lang="de-DE" dirty="0" err="1" smtClean="0"/>
              <a:t>include</a:t>
            </a:r>
            <a:r>
              <a:rPr lang="de-DE" baseline="0" dirty="0" smtClean="0"/>
              <a:t> a </a:t>
            </a:r>
            <a:r>
              <a:rPr lang="de-DE" baseline="0" dirty="0" err="1" smtClean="0"/>
              <a:t>computer</a:t>
            </a:r>
            <a:r>
              <a:rPr lang="de-DE" baseline="0" dirty="0" smtClean="0"/>
              <a:t> </a:t>
            </a:r>
            <a:r>
              <a:rPr lang="de-DE" baseline="0" dirty="0" err="1" smtClean="0"/>
              <a:t>practical</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3</a:t>
            </a:fld>
            <a:endParaRPr lang="de-DE"/>
          </a:p>
        </p:txBody>
      </p:sp>
    </p:spTree>
    <p:extLst>
      <p:ext uri="{BB962C8B-B14F-4D97-AF65-F5344CB8AC3E}">
        <p14:creationId xmlns:p14="http://schemas.microsoft.com/office/powerpoint/2010/main" val="3011814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err="1" smtClean="0"/>
              <a:t>Digitizing</a:t>
            </a:r>
            <a:endParaRPr lang="de-DE" dirty="0" smtClean="0"/>
          </a:p>
          <a:p>
            <a:pPr marL="171450" indent="-171450">
              <a:buFontTx/>
              <a:buChar char="-"/>
            </a:pPr>
            <a:r>
              <a:rPr lang="de-DE" dirty="0" err="1" smtClean="0"/>
              <a:t>Spatial</a:t>
            </a:r>
            <a:r>
              <a:rPr lang="de-DE" dirty="0" smtClean="0"/>
              <a:t> </a:t>
            </a:r>
            <a:r>
              <a:rPr lang="de-DE" dirty="0" err="1" smtClean="0"/>
              <a:t>databases</a:t>
            </a:r>
            <a:endParaRPr lang="de-DE" dirty="0" smtClean="0"/>
          </a:p>
          <a:p>
            <a:pPr marL="171450" indent="-171450">
              <a:buFontTx/>
              <a:buChar char="-"/>
            </a:pPr>
            <a:r>
              <a:rPr lang="de-DE" dirty="0" err="1" smtClean="0"/>
              <a:t>topology</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9</a:t>
            </a:fld>
            <a:endParaRPr lang="de-DE"/>
          </a:p>
        </p:txBody>
      </p:sp>
    </p:spTree>
    <p:extLst>
      <p:ext uri="{BB962C8B-B14F-4D97-AF65-F5344CB8AC3E}">
        <p14:creationId xmlns:p14="http://schemas.microsoft.com/office/powerpoint/2010/main" val="3354542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Union </a:t>
            </a:r>
            <a:r>
              <a:rPr lang="de-DE" dirty="0" err="1" smtClean="0"/>
              <a:t>of</a:t>
            </a:r>
            <a:r>
              <a:rPr lang="de-DE" dirty="0" smtClean="0"/>
              <a:t> 20.000</a:t>
            </a:r>
            <a:r>
              <a:rPr lang="de-DE" baseline="0" dirty="0" smtClean="0"/>
              <a:t> </a:t>
            </a:r>
            <a:r>
              <a:rPr lang="de-DE" baseline="0" dirty="0" err="1" smtClean="0"/>
              <a:t>polygons</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10</a:t>
            </a:fld>
            <a:endParaRPr lang="de-DE"/>
          </a:p>
        </p:txBody>
      </p:sp>
    </p:spTree>
    <p:extLst>
      <p:ext uri="{BB962C8B-B14F-4D97-AF65-F5344CB8AC3E}">
        <p14:creationId xmlns:p14="http://schemas.microsoft.com/office/powerpoint/2010/main" val="1629763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smtClean="0">
                <a:solidFill>
                  <a:schemeClr val="tx1"/>
                </a:solidFill>
                <a:effectLst/>
                <a:latin typeface="+mn-lt"/>
                <a:ea typeface="+mn-ea"/>
                <a:cs typeface="+mn-cs"/>
              </a:rPr>
              <a:t>I think</a:t>
            </a:r>
            <a:r>
              <a:rPr lang="en-US" sz="1200" kern="1200" baseline="0" dirty="0" smtClean="0">
                <a:solidFill>
                  <a:schemeClr val="tx1"/>
                </a:solidFill>
                <a:effectLst/>
                <a:latin typeface="+mn-lt"/>
                <a:ea typeface="+mn-ea"/>
                <a:cs typeface="+mn-cs"/>
              </a:rPr>
              <a:t> most of you are familiar with the processing toolbox of QGIS</a:t>
            </a:r>
            <a:r>
              <a:rPr lang="en-US" sz="1200" kern="1200" dirty="0" smtClean="0">
                <a:solidFill>
                  <a:schemeClr val="tx1"/>
                </a:solidFill>
                <a:effectLst/>
                <a:latin typeface="+mn-lt"/>
                <a:ea typeface="+mn-ea"/>
                <a:cs typeface="+mn-cs"/>
              </a:rPr>
              <a:t> the QGIS processing toolbox from within R. These</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geoalgorithms</a:t>
            </a:r>
            <a:r>
              <a:rPr lang="en-US" sz="1200" kern="1200" baseline="0" dirty="0" smtClean="0">
                <a:solidFill>
                  <a:schemeClr val="tx1"/>
                </a:solidFill>
                <a:effectLst/>
                <a:latin typeface="+mn-lt"/>
                <a:ea typeface="+mn-ea"/>
                <a:cs typeface="+mn-cs"/>
              </a:rPr>
              <a:t> can be accessed via the Python API. So I wondered if it was possible to do so also from within R</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Processing</a:t>
            </a:r>
            <a:r>
              <a:rPr lang="en-US" sz="1200" kern="1200" baseline="0" dirty="0" smtClean="0">
                <a:solidFill>
                  <a:schemeClr val="tx1"/>
                </a:solidFill>
                <a:effectLst/>
                <a:latin typeface="+mn-lt"/>
                <a:ea typeface="+mn-ea"/>
                <a:cs typeface="+mn-cs"/>
              </a:rPr>
              <a:t> package is equivalent to the </a:t>
            </a:r>
            <a:r>
              <a:rPr lang="en-US" sz="1200" kern="1200" baseline="0" dirty="0" err="1" smtClean="0">
                <a:solidFill>
                  <a:schemeClr val="tx1"/>
                </a:solidFill>
                <a:effectLst/>
                <a:latin typeface="+mn-lt"/>
                <a:ea typeface="+mn-ea"/>
                <a:cs typeface="+mn-cs"/>
              </a:rPr>
              <a:t>arcpy</a:t>
            </a:r>
            <a:r>
              <a:rPr lang="en-US" sz="1200" kern="1200" baseline="0" dirty="0" smtClean="0">
                <a:solidFill>
                  <a:schemeClr val="tx1"/>
                </a:solidFill>
                <a:effectLst/>
                <a:latin typeface="+mn-lt"/>
                <a:ea typeface="+mn-ea"/>
                <a:cs typeface="+mn-cs"/>
              </a:rPr>
              <a:t> package of ArcGIS.</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17</a:t>
            </a:fld>
            <a:endParaRPr lang="de-DE"/>
          </a:p>
        </p:txBody>
      </p:sp>
    </p:spTree>
    <p:extLst>
      <p:ext uri="{BB962C8B-B14F-4D97-AF65-F5344CB8AC3E}">
        <p14:creationId xmlns:p14="http://schemas.microsoft.com/office/powerpoint/2010/main" val="2442476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Skimming</a:t>
            </a:r>
            <a:r>
              <a:rPr lang="de-DE" dirty="0" smtClean="0"/>
              <a:t> </a:t>
            </a:r>
            <a:r>
              <a:rPr lang="de-DE" dirty="0" err="1" smtClean="0"/>
              <a:t>through</a:t>
            </a:r>
            <a:r>
              <a:rPr lang="de-DE" baseline="0" dirty="0" smtClean="0"/>
              <a:t> </a:t>
            </a:r>
            <a:r>
              <a:rPr lang="de-DE" baseline="0" dirty="0" err="1" smtClean="0"/>
              <a:t>thousands</a:t>
            </a:r>
            <a:r>
              <a:rPr lang="de-DE" baseline="0" dirty="0" smtClean="0"/>
              <a:t> </a:t>
            </a:r>
            <a:r>
              <a:rPr lang="de-DE" baseline="0" dirty="0" err="1" smtClean="0"/>
              <a:t>of</a:t>
            </a:r>
            <a:r>
              <a:rPr lang="de-DE" baseline="0" dirty="0" smtClean="0"/>
              <a:t> </a:t>
            </a:r>
            <a:r>
              <a:rPr lang="de-DE" baseline="0" dirty="0" err="1" smtClean="0"/>
              <a:t>lines</a:t>
            </a:r>
            <a:r>
              <a:rPr lang="de-DE" baseline="0" dirty="0" smtClean="0"/>
              <a:t> </a:t>
            </a:r>
            <a:r>
              <a:rPr lang="de-DE" baseline="0" dirty="0" err="1" smtClean="0"/>
              <a:t>of</a:t>
            </a:r>
            <a:r>
              <a:rPr lang="de-DE" baseline="0" dirty="0" smtClean="0"/>
              <a:t> Python </a:t>
            </a:r>
            <a:r>
              <a:rPr lang="de-DE" baseline="0" dirty="0" err="1" smtClean="0"/>
              <a:t>code</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18</a:t>
            </a:fld>
            <a:endParaRPr lang="de-DE"/>
          </a:p>
        </p:txBody>
      </p:sp>
    </p:spTree>
    <p:extLst>
      <p:ext uri="{BB962C8B-B14F-4D97-AF65-F5344CB8AC3E}">
        <p14:creationId xmlns:p14="http://schemas.microsoft.com/office/powerpoint/2010/main" val="1085847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The </a:t>
            </a:r>
            <a:r>
              <a:rPr lang="de-DE" dirty="0" err="1" smtClean="0"/>
              <a:t>study</a:t>
            </a:r>
            <a:r>
              <a:rPr lang="de-DE" dirty="0" smtClean="0"/>
              <a:t> </a:t>
            </a:r>
            <a:r>
              <a:rPr lang="de-DE" dirty="0" err="1" smtClean="0"/>
              <a:t>area</a:t>
            </a:r>
            <a:r>
              <a:rPr lang="de-DE" dirty="0" smtClean="0"/>
              <a:t> </a:t>
            </a:r>
            <a:r>
              <a:rPr lang="de-DE" dirty="0" err="1" smtClean="0"/>
              <a:t>is</a:t>
            </a:r>
            <a:r>
              <a:rPr lang="de-DE" dirty="0" smtClean="0"/>
              <a:t> </a:t>
            </a:r>
            <a:r>
              <a:rPr lang="de-DE" dirty="0" err="1" smtClean="0"/>
              <a:t>located</a:t>
            </a:r>
            <a:r>
              <a:rPr lang="de-DE" dirty="0" smtClean="0"/>
              <a:t> in</a:t>
            </a:r>
            <a:r>
              <a:rPr lang="de-DE" baseline="0" dirty="0" smtClean="0"/>
              <a:t> </a:t>
            </a:r>
            <a:r>
              <a:rPr lang="de-DE" baseline="0" dirty="0" err="1" smtClean="0"/>
              <a:t>the</a:t>
            </a:r>
            <a:r>
              <a:rPr lang="de-DE" baseline="0" dirty="0" smtClean="0"/>
              <a:t> </a:t>
            </a:r>
            <a:r>
              <a:rPr lang="de-DE" baseline="0" dirty="0" err="1" smtClean="0"/>
              <a:t>Peruvian</a:t>
            </a:r>
            <a:r>
              <a:rPr lang="de-DE" baseline="0" dirty="0" smtClean="0"/>
              <a:t> </a:t>
            </a:r>
            <a:r>
              <a:rPr lang="de-DE" baseline="0" dirty="0" err="1" smtClean="0"/>
              <a:t>coastal</a:t>
            </a:r>
            <a:r>
              <a:rPr lang="de-DE" baseline="0" dirty="0" smtClean="0"/>
              <a:t> </a:t>
            </a:r>
            <a:r>
              <a:rPr lang="de-DE" baseline="0" dirty="0" err="1" smtClean="0"/>
              <a:t>desert</a:t>
            </a:r>
            <a:r>
              <a:rPr lang="de-DE" baseline="0" dirty="0" smtClean="0"/>
              <a:t>. The </a:t>
            </a:r>
            <a:r>
              <a:rPr lang="de-DE" baseline="0" dirty="0" err="1" smtClean="0"/>
              <a:t>mountain</a:t>
            </a:r>
            <a:r>
              <a:rPr lang="de-DE" baseline="0" dirty="0" smtClean="0"/>
              <a:t> </a:t>
            </a:r>
            <a:r>
              <a:rPr lang="de-DE" baseline="0" dirty="0" err="1" smtClean="0"/>
              <a:t>is</a:t>
            </a:r>
            <a:r>
              <a:rPr lang="de-DE" baseline="0" dirty="0" smtClean="0"/>
              <a:t> </a:t>
            </a:r>
            <a:r>
              <a:rPr lang="de-DE" baseline="0" dirty="0" err="1" smtClean="0"/>
              <a:t>called</a:t>
            </a:r>
            <a:r>
              <a:rPr lang="de-DE" baseline="0" dirty="0" smtClean="0"/>
              <a:t> Mount </a:t>
            </a:r>
            <a:r>
              <a:rPr lang="de-DE" baseline="0" dirty="0" err="1" smtClean="0"/>
              <a:t>Mongón</a:t>
            </a:r>
            <a:r>
              <a:rPr lang="de-DE" baseline="0" dirty="0" smtClean="0"/>
              <a:t> </a:t>
            </a:r>
            <a:r>
              <a:rPr lang="de-DE" baseline="0" dirty="0" err="1" smtClean="0"/>
              <a:t>and</a:t>
            </a:r>
            <a:r>
              <a:rPr lang="de-DE" baseline="0" dirty="0" smtClean="0"/>
              <a:t> </a:t>
            </a:r>
            <a:r>
              <a:rPr lang="de-DE" baseline="0" dirty="0" err="1" smtClean="0"/>
              <a:t>reaches</a:t>
            </a:r>
            <a:r>
              <a:rPr lang="de-DE" baseline="0" dirty="0" smtClean="0"/>
              <a:t> an </a:t>
            </a:r>
            <a:r>
              <a:rPr lang="de-DE" baseline="0" dirty="0" err="1" smtClean="0"/>
              <a:t>altitude</a:t>
            </a:r>
            <a:r>
              <a:rPr lang="de-DE" baseline="0" dirty="0" smtClean="0"/>
              <a:t> </a:t>
            </a:r>
            <a:r>
              <a:rPr lang="de-DE" baseline="0" dirty="0" err="1" smtClean="0"/>
              <a:t>of</a:t>
            </a:r>
            <a:r>
              <a:rPr lang="de-DE" baseline="0" dirty="0" smtClean="0"/>
              <a:t> 1100 </a:t>
            </a:r>
            <a:r>
              <a:rPr lang="de-DE" baseline="0" dirty="0" err="1" smtClean="0"/>
              <a:t>masl</a:t>
            </a:r>
            <a:r>
              <a:rPr lang="de-DE" baseline="0" dirty="0" smtClean="0"/>
              <a:t>. I </a:t>
            </a:r>
            <a:r>
              <a:rPr lang="de-DE" baseline="0" dirty="0" err="1" smtClean="0"/>
              <a:t>randomly</a:t>
            </a:r>
            <a:r>
              <a:rPr lang="de-DE" baseline="0" dirty="0" smtClean="0"/>
              <a:t> </a:t>
            </a:r>
            <a:r>
              <a:rPr lang="de-DE" baseline="0" dirty="0" err="1" smtClean="0"/>
              <a:t>sampled</a:t>
            </a:r>
            <a:r>
              <a:rPr lang="de-DE" baseline="0" dirty="0" smtClean="0"/>
              <a:t> 100 </a:t>
            </a:r>
            <a:r>
              <a:rPr lang="de-DE" baseline="0" dirty="0" err="1" smtClean="0"/>
              <a:t>locations</a:t>
            </a:r>
            <a:r>
              <a:rPr lang="de-DE" baseline="0" dirty="0" smtClean="0"/>
              <a:t>/</a:t>
            </a:r>
            <a:r>
              <a:rPr lang="de-DE" baseline="0" dirty="0" err="1" smtClean="0"/>
              <a:t>plots</a:t>
            </a:r>
            <a:r>
              <a:rPr lang="de-DE" baseline="0" dirty="0" smtClean="0"/>
              <a:t> on </a:t>
            </a:r>
            <a:r>
              <a:rPr lang="de-DE" baseline="0" dirty="0" err="1" smtClean="0"/>
              <a:t>the</a:t>
            </a:r>
            <a:r>
              <a:rPr lang="de-DE" baseline="0" dirty="0" smtClean="0"/>
              <a:t> southern </a:t>
            </a:r>
            <a:r>
              <a:rPr lang="de-DE" baseline="0" dirty="0" err="1" smtClean="0"/>
              <a:t>slope</a:t>
            </a:r>
            <a:r>
              <a:rPr lang="de-DE" baseline="0" dirty="0" smtClean="0"/>
              <a:t> </a:t>
            </a:r>
            <a:r>
              <a:rPr lang="de-DE" baseline="0" dirty="0" err="1" smtClean="0"/>
              <a:t>of</a:t>
            </a:r>
            <a:r>
              <a:rPr lang="de-DE" baseline="0" dirty="0" smtClean="0"/>
              <a:t> </a:t>
            </a:r>
            <a:r>
              <a:rPr lang="de-DE" baseline="0" dirty="0" err="1" smtClean="0"/>
              <a:t>this</a:t>
            </a:r>
            <a:r>
              <a:rPr lang="de-DE" baseline="0" dirty="0" smtClean="0"/>
              <a:t> </a:t>
            </a:r>
            <a:r>
              <a:rPr lang="de-DE" baseline="0" dirty="0" err="1" smtClean="0"/>
              <a:t>mountain</a:t>
            </a:r>
            <a:r>
              <a:rPr lang="de-DE" baseline="0" dirty="0" smtClean="0"/>
              <a:t>. The </a:t>
            </a:r>
            <a:r>
              <a:rPr lang="de-DE" baseline="0" dirty="0" err="1" smtClean="0"/>
              <a:t>plots</a:t>
            </a:r>
            <a:r>
              <a:rPr lang="de-DE" baseline="0" dirty="0" smtClean="0"/>
              <a:t> </a:t>
            </a:r>
            <a:r>
              <a:rPr lang="de-DE" baseline="0" dirty="0" err="1" smtClean="0"/>
              <a:t>were</a:t>
            </a:r>
            <a:r>
              <a:rPr lang="de-DE" baseline="0" dirty="0" smtClean="0"/>
              <a:t> 4x4 </a:t>
            </a:r>
            <a:r>
              <a:rPr lang="de-DE" baseline="0" dirty="0" err="1" smtClean="0"/>
              <a:t>meters</a:t>
            </a:r>
            <a:r>
              <a:rPr lang="de-DE" baseline="0" dirty="0" smtClean="0"/>
              <a:t> in </a:t>
            </a:r>
            <a:r>
              <a:rPr lang="de-DE" baseline="0" dirty="0" err="1" smtClean="0"/>
              <a:t>size</a:t>
            </a:r>
            <a:r>
              <a:rPr lang="de-DE" baseline="0" dirty="0" smtClean="0"/>
              <a:t> </a:t>
            </a:r>
            <a:r>
              <a:rPr lang="de-DE" baseline="0" dirty="0" err="1" smtClean="0"/>
              <a:t>and</a:t>
            </a:r>
            <a:r>
              <a:rPr lang="de-DE" baseline="0" dirty="0" smtClean="0"/>
              <a:t> </a:t>
            </a:r>
            <a:r>
              <a:rPr lang="de-DE" baseline="0" dirty="0" err="1" smtClean="0"/>
              <a:t>each</a:t>
            </a:r>
            <a:r>
              <a:rPr lang="de-DE" baseline="0" dirty="0" smtClean="0"/>
              <a:t> </a:t>
            </a:r>
            <a:r>
              <a:rPr lang="de-DE" baseline="0" dirty="0" err="1" smtClean="0"/>
              <a:t>of</a:t>
            </a:r>
            <a:r>
              <a:rPr lang="de-DE" baseline="0" dirty="0" smtClean="0"/>
              <a:t> </a:t>
            </a:r>
            <a:r>
              <a:rPr lang="de-DE" baseline="0" dirty="0" err="1" smtClean="0"/>
              <a:t>these</a:t>
            </a:r>
            <a:r>
              <a:rPr lang="de-DE" baseline="0" dirty="0" smtClean="0"/>
              <a:t> </a:t>
            </a:r>
            <a:r>
              <a:rPr lang="de-DE" baseline="0" dirty="0" err="1" smtClean="0"/>
              <a:t>plots</a:t>
            </a:r>
            <a:r>
              <a:rPr lang="de-DE" baseline="0" dirty="0" smtClean="0"/>
              <a:t> I </a:t>
            </a:r>
            <a:r>
              <a:rPr lang="de-DE" baseline="0" dirty="0" err="1" smtClean="0"/>
              <a:t>determined</a:t>
            </a:r>
            <a:r>
              <a:rPr lang="de-DE" baseline="0" dirty="0" smtClean="0"/>
              <a:t> </a:t>
            </a:r>
            <a:r>
              <a:rPr lang="de-DE" baseline="0" dirty="0" err="1" smtClean="0"/>
              <a:t>every</a:t>
            </a:r>
            <a:r>
              <a:rPr lang="de-DE" baseline="0" dirty="0" smtClean="0"/>
              <a:t> </a:t>
            </a:r>
            <a:r>
              <a:rPr lang="de-DE" baseline="0" dirty="0" err="1" smtClean="0"/>
              <a:t>single</a:t>
            </a:r>
            <a:r>
              <a:rPr lang="de-DE" baseline="0" dirty="0" smtClean="0"/>
              <a:t> plant </a:t>
            </a:r>
            <a:r>
              <a:rPr lang="de-DE" baseline="0" dirty="0" err="1" smtClean="0"/>
              <a:t>species</a:t>
            </a:r>
            <a:r>
              <a:rPr lang="de-DE" baseline="0" dirty="0" smtClean="0"/>
              <a:t>.</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23</a:t>
            </a:fld>
            <a:endParaRPr lang="de-DE"/>
          </a:p>
        </p:txBody>
      </p:sp>
    </p:spTree>
    <p:extLst>
      <p:ext uri="{BB962C8B-B14F-4D97-AF65-F5344CB8AC3E}">
        <p14:creationId xmlns:p14="http://schemas.microsoft.com/office/powerpoint/2010/main" val="1125451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err="1" smtClean="0"/>
              <a:t>Altitudinal</a:t>
            </a:r>
            <a:r>
              <a:rPr lang="de-DE" dirty="0" smtClean="0"/>
              <a:t> </a:t>
            </a:r>
            <a:r>
              <a:rPr lang="de-DE" dirty="0" err="1" smtClean="0"/>
              <a:t>gradient</a:t>
            </a:r>
            <a:r>
              <a:rPr lang="de-DE" dirty="0" smtClean="0"/>
              <a:t> </a:t>
            </a:r>
            <a:r>
              <a:rPr lang="de-DE" dirty="0" err="1" smtClean="0"/>
              <a:t>and</a:t>
            </a:r>
            <a:r>
              <a:rPr lang="de-DE" dirty="0" smtClean="0"/>
              <a:t> </a:t>
            </a:r>
            <a:r>
              <a:rPr lang="de-DE" dirty="0" err="1" smtClean="0"/>
              <a:t>relationship</a:t>
            </a:r>
            <a:r>
              <a:rPr lang="de-DE" dirty="0" smtClean="0"/>
              <a:t> </a:t>
            </a:r>
            <a:r>
              <a:rPr lang="de-DE" dirty="0" err="1" smtClean="0"/>
              <a:t>with</a:t>
            </a:r>
            <a:r>
              <a:rPr lang="de-DE" dirty="0" smtClean="0"/>
              <a:t> </a:t>
            </a:r>
            <a:r>
              <a:rPr lang="de-DE" dirty="0" err="1" smtClean="0"/>
              <a:t>predictors</a:t>
            </a:r>
            <a:endParaRPr lang="de-DE"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err="1" smtClean="0"/>
              <a:t>Spatial</a:t>
            </a:r>
            <a:r>
              <a:rPr lang="de-DE" dirty="0" smtClean="0"/>
              <a:t> </a:t>
            </a:r>
            <a:r>
              <a:rPr lang="de-DE" dirty="0" err="1" smtClean="0"/>
              <a:t>prediction</a:t>
            </a:r>
            <a:r>
              <a:rPr lang="de-DE" dirty="0" smtClean="0"/>
              <a:t> </a:t>
            </a:r>
            <a:r>
              <a:rPr lang="de-DE" dirty="0" err="1" smtClean="0"/>
              <a:t>map</a:t>
            </a:r>
            <a:r>
              <a:rPr lang="de-DE" dirty="0" smtClean="0"/>
              <a:t> </a:t>
            </a:r>
            <a:r>
              <a:rPr lang="de-DE" dirty="0" err="1" smtClean="0"/>
              <a:t>to</a:t>
            </a:r>
            <a:r>
              <a:rPr lang="de-DE" dirty="0" smtClean="0"/>
              <a:t> </a:t>
            </a:r>
            <a:r>
              <a:rPr lang="de-DE" dirty="0" err="1" smtClean="0"/>
              <a:t>delineate</a:t>
            </a:r>
            <a:r>
              <a:rPr lang="de-DE" dirty="0" smtClean="0"/>
              <a:t> </a:t>
            </a:r>
            <a:r>
              <a:rPr lang="de-DE" dirty="0" err="1" smtClean="0"/>
              <a:t>conservation</a:t>
            </a:r>
            <a:r>
              <a:rPr lang="de-DE" dirty="0" smtClean="0"/>
              <a:t> </a:t>
            </a:r>
            <a:r>
              <a:rPr lang="de-DE" dirty="0" err="1" smtClean="0"/>
              <a:t>areas</a:t>
            </a:r>
            <a:endParaRPr lang="de-DE"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smtClean="0"/>
          </a:p>
          <a:p>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24</a:t>
            </a:fld>
            <a:endParaRPr lang="de-DE"/>
          </a:p>
        </p:txBody>
      </p:sp>
    </p:spTree>
    <p:extLst>
      <p:ext uri="{BB962C8B-B14F-4D97-AF65-F5344CB8AC3E}">
        <p14:creationId xmlns:p14="http://schemas.microsoft.com/office/powerpoint/2010/main" val="1223371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r>
              <a:rPr lang="de-DE" smtClean="0"/>
              <a:t>Spring school 14.03.2017 | Dr. Jannes Münchow | RQGIS</a:t>
            </a:r>
            <a:endParaRPr lang="de-DE"/>
          </a:p>
        </p:txBody>
      </p:sp>
      <p:sp>
        <p:nvSpPr>
          <p:cNvPr id="5" name="Fußzeilenplatzhalter 4"/>
          <p:cNvSpPr>
            <a:spLocks noGrp="1"/>
          </p:cNvSpPr>
          <p:nvPr>
            <p:ph type="ftr" sz="quarter" idx="11"/>
          </p:nvPr>
        </p:nvSpPr>
        <p:spPr>
          <a:xfrm>
            <a:off x="3124200" y="6356350"/>
            <a:ext cx="3320008" cy="365125"/>
          </a:xfrm>
          <a:prstGeom prst="rect">
            <a:avLst/>
          </a:prstGeom>
        </p:spPr>
        <p:txBody>
          <a:bodyPr/>
          <a:lstStyle/>
          <a:p>
            <a:endParaRPr lang="de-DE" dirty="0"/>
          </a:p>
        </p:txBody>
      </p:sp>
      <p:sp>
        <p:nvSpPr>
          <p:cNvPr id="6" name="Foliennummernplatzhalter 5"/>
          <p:cNvSpPr>
            <a:spLocks noGrp="1"/>
          </p:cNvSpPr>
          <p:nvPr>
            <p:ph type="sldNum" sz="quarter" idx="12"/>
          </p:nvPr>
        </p:nvSpPr>
        <p:spPr/>
        <p:txBody>
          <a:bodyPr/>
          <a:lstStyle/>
          <a:p>
            <a:fld id="{AFDDD188-DC0B-4A34-B4CC-4FC7411B2B39}" type="slidenum">
              <a:rPr lang="de-DE" smtClean="0"/>
              <a:t>‹Nr.›</a:t>
            </a:fld>
            <a:endParaRPr lang="de-DE"/>
          </a:p>
        </p:txBody>
      </p:sp>
    </p:spTree>
    <p:extLst>
      <p:ext uri="{BB962C8B-B14F-4D97-AF65-F5344CB8AC3E}">
        <p14:creationId xmlns:p14="http://schemas.microsoft.com/office/powerpoint/2010/main" val="271939092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23888" y="1709738"/>
            <a:ext cx="7886700" cy="2852737"/>
          </a:xfrm>
        </p:spPr>
        <p:txBody>
          <a:bodyPr anchor="b"/>
          <a:lstStyle>
            <a:lvl1pPr>
              <a:defRPr sz="6000"/>
            </a:lvl1pPr>
          </a:lstStyle>
          <a:p>
            <a:r>
              <a:rPr lang="de-DE" smtClean="0"/>
              <a:t>Titelmasterformat durch Klicken bearbeiten</a:t>
            </a:r>
            <a:endParaRPr lang="de-DE"/>
          </a:p>
        </p:txBody>
      </p:sp>
      <p:sp>
        <p:nvSpPr>
          <p:cNvPr id="3" name="Textplatzhalt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fld id="{7EEA60C6-95A8-4DD8-9FBC-DD2EE717B5E3}" type="datetimeFigureOut">
              <a:rPr lang="de-DE" smtClean="0"/>
              <a:t>30.05.2017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6CCF38B-E613-4126-83A2-B973D4B1B17D}" type="slidenum">
              <a:rPr lang="de-DE" smtClean="0"/>
              <a:t>‹Nr.›</a:t>
            </a:fld>
            <a:endParaRPr lang="de-DE"/>
          </a:p>
        </p:txBody>
      </p:sp>
    </p:spTree>
    <p:extLst>
      <p:ext uri="{BB962C8B-B14F-4D97-AF65-F5344CB8AC3E}">
        <p14:creationId xmlns:p14="http://schemas.microsoft.com/office/powerpoint/2010/main" val="3861731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628650" y="1825625"/>
            <a:ext cx="3867150" cy="435133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825625"/>
            <a:ext cx="3867150" cy="435133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7EEA60C6-95A8-4DD8-9FBC-DD2EE717B5E3}" type="datetimeFigureOut">
              <a:rPr lang="de-DE" smtClean="0"/>
              <a:t>30.05.2017</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6CCF38B-E613-4126-83A2-B973D4B1B17D}" type="slidenum">
              <a:rPr lang="de-DE" smtClean="0"/>
              <a:t>‹Nr.›</a:t>
            </a:fld>
            <a:endParaRPr lang="de-DE"/>
          </a:p>
        </p:txBody>
      </p:sp>
    </p:spTree>
    <p:extLst>
      <p:ext uri="{BB962C8B-B14F-4D97-AF65-F5344CB8AC3E}">
        <p14:creationId xmlns:p14="http://schemas.microsoft.com/office/powerpoint/2010/main" val="1001449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30238" y="365125"/>
            <a:ext cx="7886700" cy="1325563"/>
          </a:xfrm>
        </p:spPr>
        <p:txBody>
          <a:bodyPr/>
          <a:lstStyle/>
          <a:p>
            <a:r>
              <a:rPr lang="de-DE" smtClean="0"/>
              <a:t>Titelmasterformat durch Klicken bearbeiten</a:t>
            </a:r>
            <a:endParaRPr lang="de-DE"/>
          </a:p>
        </p:txBody>
      </p:sp>
      <p:sp>
        <p:nvSpPr>
          <p:cNvPr id="3" name="Textplatzhalt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630238" y="2505075"/>
            <a:ext cx="3868737" cy="368458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29150" y="2505075"/>
            <a:ext cx="3887788" cy="368458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7EEA60C6-95A8-4DD8-9FBC-DD2EE717B5E3}" type="datetimeFigureOut">
              <a:rPr lang="de-DE" smtClean="0"/>
              <a:t>30.05.2017</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66CCF38B-E613-4126-83A2-B973D4B1B17D}" type="slidenum">
              <a:rPr lang="de-DE" smtClean="0"/>
              <a:t>‹Nr.›</a:t>
            </a:fld>
            <a:endParaRPr lang="de-DE"/>
          </a:p>
        </p:txBody>
      </p:sp>
    </p:spTree>
    <p:extLst>
      <p:ext uri="{BB962C8B-B14F-4D97-AF65-F5344CB8AC3E}">
        <p14:creationId xmlns:p14="http://schemas.microsoft.com/office/powerpoint/2010/main" val="1057213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7EEA60C6-95A8-4DD8-9FBC-DD2EE717B5E3}" type="datetimeFigureOut">
              <a:rPr lang="de-DE" smtClean="0"/>
              <a:t>30.05.2017</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66CCF38B-E613-4126-83A2-B973D4B1B17D}" type="slidenum">
              <a:rPr lang="de-DE" smtClean="0"/>
              <a:t>‹Nr.›</a:t>
            </a:fld>
            <a:endParaRPr lang="de-DE"/>
          </a:p>
        </p:txBody>
      </p:sp>
    </p:spTree>
    <p:extLst>
      <p:ext uri="{BB962C8B-B14F-4D97-AF65-F5344CB8AC3E}">
        <p14:creationId xmlns:p14="http://schemas.microsoft.com/office/powerpoint/2010/main" val="2780237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7EEA60C6-95A8-4DD8-9FBC-DD2EE717B5E3}" type="datetimeFigureOut">
              <a:rPr lang="de-DE" smtClean="0"/>
              <a:t>30.05.2017</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66CCF38B-E613-4126-83A2-B973D4B1B17D}" type="slidenum">
              <a:rPr lang="de-DE" smtClean="0"/>
              <a:t>‹Nr.›</a:t>
            </a:fld>
            <a:endParaRPr lang="de-DE"/>
          </a:p>
        </p:txBody>
      </p:sp>
    </p:spTree>
    <p:extLst>
      <p:ext uri="{BB962C8B-B14F-4D97-AF65-F5344CB8AC3E}">
        <p14:creationId xmlns:p14="http://schemas.microsoft.com/office/powerpoint/2010/main" val="1268999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30238" y="457200"/>
            <a:ext cx="2949575" cy="1600200"/>
          </a:xfrm>
        </p:spPr>
        <p:txBody>
          <a:bodyPr anchor="b"/>
          <a:lstStyle>
            <a:lvl1pPr>
              <a:defRPr sz="3200"/>
            </a:lvl1pPr>
          </a:lstStyle>
          <a:p>
            <a:r>
              <a:rPr lang="de-DE" smtClean="0"/>
              <a:t>Titelmasterformat durch Klicken bearbeiten</a:t>
            </a:r>
            <a:endParaRPr lang="de-DE"/>
          </a:p>
        </p:txBody>
      </p:sp>
      <p:sp>
        <p:nvSpPr>
          <p:cNvPr id="3" name="Inhaltsplatzhalt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umsplatzhalter 4"/>
          <p:cNvSpPr>
            <a:spLocks noGrp="1"/>
          </p:cNvSpPr>
          <p:nvPr>
            <p:ph type="dt" sz="half" idx="10"/>
          </p:nvPr>
        </p:nvSpPr>
        <p:spPr/>
        <p:txBody>
          <a:bodyPr/>
          <a:lstStyle/>
          <a:p>
            <a:fld id="{7EEA60C6-95A8-4DD8-9FBC-DD2EE717B5E3}" type="datetimeFigureOut">
              <a:rPr lang="de-DE" smtClean="0"/>
              <a:t>30.05.2017</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6CCF38B-E613-4126-83A2-B973D4B1B17D}" type="slidenum">
              <a:rPr lang="de-DE" smtClean="0"/>
              <a:t>‹Nr.›</a:t>
            </a:fld>
            <a:endParaRPr lang="de-DE"/>
          </a:p>
        </p:txBody>
      </p:sp>
    </p:spTree>
    <p:extLst>
      <p:ext uri="{BB962C8B-B14F-4D97-AF65-F5344CB8AC3E}">
        <p14:creationId xmlns:p14="http://schemas.microsoft.com/office/powerpoint/2010/main" val="2933041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30238" y="457200"/>
            <a:ext cx="2949575" cy="1600200"/>
          </a:xfrm>
        </p:spPr>
        <p:txBody>
          <a:bodyPr anchor="b"/>
          <a:lstStyle>
            <a:lvl1pPr>
              <a:defRPr sz="3200"/>
            </a:lvl1pPr>
          </a:lstStyle>
          <a:p>
            <a:r>
              <a:rPr lang="de-DE" smtClean="0"/>
              <a:t>Titelmasterformat durch Klicken bearbeiten</a:t>
            </a:r>
            <a:endParaRPr lang="de-DE"/>
          </a:p>
        </p:txBody>
      </p:sp>
      <p:sp>
        <p:nvSpPr>
          <p:cNvPr id="3" name="Bildplatzhalt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umsplatzhalter 4"/>
          <p:cNvSpPr>
            <a:spLocks noGrp="1"/>
          </p:cNvSpPr>
          <p:nvPr>
            <p:ph type="dt" sz="half" idx="10"/>
          </p:nvPr>
        </p:nvSpPr>
        <p:spPr/>
        <p:txBody>
          <a:bodyPr/>
          <a:lstStyle/>
          <a:p>
            <a:fld id="{7EEA60C6-95A8-4DD8-9FBC-DD2EE717B5E3}" type="datetimeFigureOut">
              <a:rPr lang="de-DE" smtClean="0"/>
              <a:t>30.05.2017</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6CCF38B-E613-4126-83A2-B973D4B1B17D}" type="slidenum">
              <a:rPr lang="de-DE" smtClean="0"/>
              <a:t>‹Nr.›</a:t>
            </a:fld>
            <a:endParaRPr lang="de-DE"/>
          </a:p>
        </p:txBody>
      </p:sp>
    </p:spTree>
    <p:extLst>
      <p:ext uri="{BB962C8B-B14F-4D97-AF65-F5344CB8AC3E}">
        <p14:creationId xmlns:p14="http://schemas.microsoft.com/office/powerpoint/2010/main" val="21841590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7EEA60C6-95A8-4DD8-9FBC-DD2EE717B5E3}" type="datetimeFigureOut">
              <a:rPr lang="de-DE" smtClean="0"/>
              <a:t>30.05.2017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6CCF38B-E613-4126-83A2-B973D4B1B17D}" type="slidenum">
              <a:rPr lang="de-DE" smtClean="0"/>
              <a:t>‹Nr.›</a:t>
            </a:fld>
            <a:endParaRPr lang="de-DE"/>
          </a:p>
        </p:txBody>
      </p:sp>
    </p:spTree>
    <p:extLst>
      <p:ext uri="{BB962C8B-B14F-4D97-AF65-F5344CB8AC3E}">
        <p14:creationId xmlns:p14="http://schemas.microsoft.com/office/powerpoint/2010/main" val="4219040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43675" y="365125"/>
            <a:ext cx="1971675" cy="5811838"/>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628650" y="365125"/>
            <a:ext cx="5762625" cy="5811838"/>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7EEA60C6-95A8-4DD8-9FBC-DD2EE717B5E3}" type="datetimeFigureOut">
              <a:rPr lang="de-DE" smtClean="0"/>
              <a:t>30.05.2017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6CCF38B-E613-4126-83A2-B973D4B1B17D}" type="slidenum">
              <a:rPr lang="de-DE" smtClean="0"/>
              <a:t>‹Nr.›</a:t>
            </a:fld>
            <a:endParaRPr lang="de-DE"/>
          </a:p>
        </p:txBody>
      </p:sp>
    </p:spTree>
    <p:extLst>
      <p:ext uri="{BB962C8B-B14F-4D97-AF65-F5344CB8AC3E}">
        <p14:creationId xmlns:p14="http://schemas.microsoft.com/office/powerpoint/2010/main" val="310530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2B66AB"/>
                </a:solidFill>
              </a:defRPr>
            </a:lvl1pPr>
          </a:lstStyle>
          <a:p>
            <a:r>
              <a:rPr lang="de-DE" dirty="0" smtClean="0"/>
              <a:t>Titelmasterformat durch Klicken bearbeiten</a:t>
            </a:r>
            <a:endParaRPr lang="de-DE" dirty="0"/>
          </a:p>
        </p:txBody>
      </p:sp>
      <p:sp>
        <p:nvSpPr>
          <p:cNvPr id="3" name="Inhaltsplatzhalter 2"/>
          <p:cNvSpPr>
            <a:spLocks noGrp="1"/>
          </p:cNvSpPr>
          <p:nvPr>
            <p:ph idx="1"/>
          </p:nvPr>
        </p:nvSpPr>
        <p:spPr/>
        <p:txBody>
          <a:bodyPr>
            <a:normAutofit/>
          </a:bodyPr>
          <a:lstStyle>
            <a:lvl1pPr>
              <a:defRPr sz="2000">
                <a:latin typeface="Helvetica Neue"/>
              </a:defRPr>
            </a:lvl1pPr>
            <a:lvl2pPr>
              <a:defRPr sz="2000">
                <a:latin typeface="Helvetica Neue"/>
              </a:defRPr>
            </a:lvl2pPr>
            <a:lvl3pPr>
              <a:defRPr sz="2000">
                <a:latin typeface="Helvetica Neue"/>
              </a:defRPr>
            </a:lvl3pPr>
            <a:lvl4pPr>
              <a:defRPr sz="2000">
                <a:latin typeface="Helvetica Neue"/>
              </a:defRPr>
            </a:lvl4pPr>
            <a:lvl5pPr>
              <a:defRPr sz="2000">
                <a:latin typeface="Helvetica Neue"/>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r>
              <a:rPr lang="de-DE" smtClean="0"/>
              <a:t>Spring school 14.03.2017 | Dr. Jannes Münchow | RQGIS</a:t>
            </a:r>
            <a:endParaRPr lang="de-DE"/>
          </a:p>
        </p:txBody>
      </p:sp>
      <p:sp>
        <p:nvSpPr>
          <p:cNvPr id="6" name="Foliennummernplatzhalter 5"/>
          <p:cNvSpPr>
            <a:spLocks noGrp="1"/>
          </p:cNvSpPr>
          <p:nvPr>
            <p:ph type="sldNum" sz="quarter" idx="12"/>
          </p:nvPr>
        </p:nvSpPr>
        <p:spPr>
          <a:xfrm>
            <a:off x="8100392" y="6413768"/>
            <a:ext cx="658416" cy="365125"/>
          </a:xfrm>
        </p:spPr>
        <p:txBody>
          <a:bodyPr/>
          <a:lstStyle/>
          <a:p>
            <a:fld id="{AFDDD188-DC0B-4A34-B4CC-4FC7411B2B39}" type="slidenum">
              <a:rPr lang="de-DE" smtClean="0"/>
              <a:t>‹Nr.›</a:t>
            </a:fld>
            <a:endParaRPr lang="de-DE"/>
          </a:p>
        </p:txBody>
      </p:sp>
    </p:spTree>
    <p:extLst>
      <p:ext uri="{BB962C8B-B14F-4D97-AF65-F5344CB8AC3E}">
        <p14:creationId xmlns:p14="http://schemas.microsoft.com/office/powerpoint/2010/main" val="423857730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normAutofit/>
          </a:bodyPr>
          <a:lstStyle>
            <a:lvl1pPr algn="l">
              <a:defRPr sz="2400" b="1" cap="all">
                <a:solidFill>
                  <a:srgbClr val="2B66AB"/>
                </a:solidFill>
              </a:defRPr>
            </a:lvl1pPr>
          </a:lstStyle>
          <a:p>
            <a:r>
              <a:rPr lang="de-DE" dirty="0" smtClean="0"/>
              <a:t>Titelmasterformat durch Klicken bearbeiten</a:t>
            </a:r>
            <a:endParaRPr lang="de-DE"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r>
              <a:rPr lang="de-DE" smtClean="0"/>
              <a:t>Spring school 14.03.2017 | Dr. Jannes Münchow | RQGIS</a:t>
            </a:r>
            <a:endParaRPr lang="de-DE"/>
          </a:p>
        </p:txBody>
      </p:sp>
      <p:sp>
        <p:nvSpPr>
          <p:cNvPr id="5" name="Fußzeilenplatzhalter 4"/>
          <p:cNvSpPr>
            <a:spLocks noGrp="1"/>
          </p:cNvSpPr>
          <p:nvPr>
            <p:ph type="ftr" sz="quarter" idx="11"/>
          </p:nvPr>
        </p:nvSpPr>
        <p:spPr>
          <a:xfrm>
            <a:off x="3124200" y="6356350"/>
            <a:ext cx="3320008" cy="365125"/>
          </a:xfrm>
          <a:prstGeom prst="rect">
            <a:avLst/>
          </a:prstGeom>
        </p:spPr>
        <p:txBody>
          <a:bodyPr/>
          <a:lstStyle/>
          <a:p>
            <a:endParaRPr lang="de-DE"/>
          </a:p>
        </p:txBody>
      </p:sp>
      <p:sp>
        <p:nvSpPr>
          <p:cNvPr id="6" name="Foliennummernplatzhalter 5"/>
          <p:cNvSpPr>
            <a:spLocks noGrp="1"/>
          </p:cNvSpPr>
          <p:nvPr>
            <p:ph type="sldNum" sz="quarter" idx="12"/>
          </p:nvPr>
        </p:nvSpPr>
        <p:spPr/>
        <p:txBody>
          <a:bodyPr/>
          <a:lstStyle/>
          <a:p>
            <a:fld id="{AFDDD188-DC0B-4A34-B4CC-4FC7411B2B39}" type="slidenum">
              <a:rPr lang="de-DE" smtClean="0"/>
              <a:t>‹Nr.›</a:t>
            </a:fld>
            <a:endParaRPr lang="de-DE"/>
          </a:p>
        </p:txBody>
      </p:sp>
    </p:spTree>
    <p:extLst>
      <p:ext uri="{BB962C8B-B14F-4D97-AF65-F5344CB8AC3E}">
        <p14:creationId xmlns:p14="http://schemas.microsoft.com/office/powerpoint/2010/main" val="29995126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r>
              <a:rPr lang="de-DE" smtClean="0"/>
              <a:t>Spring school 14.03.2017 | Dr. Jannes Münchow | RQGIS</a:t>
            </a:r>
            <a:endParaRPr lang="de-DE"/>
          </a:p>
        </p:txBody>
      </p:sp>
      <p:sp>
        <p:nvSpPr>
          <p:cNvPr id="6" name="Fußzeilenplatzhalter 5"/>
          <p:cNvSpPr>
            <a:spLocks noGrp="1"/>
          </p:cNvSpPr>
          <p:nvPr>
            <p:ph type="ftr" sz="quarter" idx="11"/>
          </p:nvPr>
        </p:nvSpPr>
        <p:spPr>
          <a:xfrm>
            <a:off x="3124200" y="6356350"/>
            <a:ext cx="3320008"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8162056" y="6413768"/>
            <a:ext cx="658416" cy="365125"/>
          </a:xfrm>
        </p:spPr>
        <p:txBody>
          <a:bodyPr/>
          <a:lstStyle/>
          <a:p>
            <a:fld id="{AFDDD188-DC0B-4A34-B4CC-4FC7411B2B39}" type="slidenum">
              <a:rPr lang="de-DE" smtClean="0"/>
              <a:t>‹Nr.›</a:t>
            </a:fld>
            <a:endParaRPr lang="de-DE"/>
          </a:p>
        </p:txBody>
      </p:sp>
    </p:spTree>
    <p:extLst>
      <p:ext uri="{BB962C8B-B14F-4D97-AF65-F5344CB8AC3E}">
        <p14:creationId xmlns:p14="http://schemas.microsoft.com/office/powerpoint/2010/main" val="409484935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r>
              <a:rPr lang="de-DE" smtClean="0"/>
              <a:t>Spring school 14.03.2017 | Dr. Jannes Münchow | RQGIS</a:t>
            </a:r>
            <a:endParaRPr lang="de-DE"/>
          </a:p>
        </p:txBody>
      </p:sp>
      <p:sp>
        <p:nvSpPr>
          <p:cNvPr id="8" name="Fußzeilenplatzhalter 7"/>
          <p:cNvSpPr>
            <a:spLocks noGrp="1"/>
          </p:cNvSpPr>
          <p:nvPr>
            <p:ph type="ftr" sz="quarter" idx="11"/>
          </p:nvPr>
        </p:nvSpPr>
        <p:spPr>
          <a:xfrm>
            <a:off x="3124200" y="6356350"/>
            <a:ext cx="3320008" cy="365125"/>
          </a:xfrm>
          <a:prstGeom prst="rect">
            <a:avLst/>
          </a:prstGeom>
        </p:spPr>
        <p:txBody>
          <a:bodyPr/>
          <a:lstStyle/>
          <a:p>
            <a:endParaRPr lang="de-DE"/>
          </a:p>
        </p:txBody>
      </p:sp>
      <p:sp>
        <p:nvSpPr>
          <p:cNvPr id="9" name="Foliennummernplatzhalter 8"/>
          <p:cNvSpPr>
            <a:spLocks noGrp="1"/>
          </p:cNvSpPr>
          <p:nvPr>
            <p:ph type="sldNum" sz="quarter" idx="12"/>
          </p:nvPr>
        </p:nvSpPr>
        <p:spPr/>
        <p:txBody>
          <a:bodyPr/>
          <a:lstStyle/>
          <a:p>
            <a:fld id="{AFDDD188-DC0B-4A34-B4CC-4FC7411B2B39}" type="slidenum">
              <a:rPr lang="de-DE" smtClean="0"/>
              <a:t>‹Nr.›</a:t>
            </a:fld>
            <a:endParaRPr lang="de-DE"/>
          </a:p>
        </p:txBody>
      </p:sp>
    </p:spTree>
    <p:extLst>
      <p:ext uri="{BB962C8B-B14F-4D97-AF65-F5344CB8AC3E}">
        <p14:creationId xmlns:p14="http://schemas.microsoft.com/office/powerpoint/2010/main" val="410134872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r>
              <a:rPr lang="de-DE" smtClean="0"/>
              <a:t>Spring school 14.03.2017 | Dr. Jannes Münchow | RQGIS</a:t>
            </a:r>
            <a:endParaRPr lang="de-DE"/>
          </a:p>
        </p:txBody>
      </p:sp>
      <p:sp>
        <p:nvSpPr>
          <p:cNvPr id="4" name="Fußzeilenplatzhalter 3"/>
          <p:cNvSpPr>
            <a:spLocks noGrp="1"/>
          </p:cNvSpPr>
          <p:nvPr>
            <p:ph type="ftr" sz="quarter" idx="11"/>
          </p:nvPr>
        </p:nvSpPr>
        <p:spPr>
          <a:xfrm>
            <a:off x="3124200" y="6356350"/>
            <a:ext cx="3320008" cy="365125"/>
          </a:xfrm>
          <a:prstGeom prst="rect">
            <a:avLst/>
          </a:prstGeom>
        </p:spPr>
        <p:txBody>
          <a:bodyPr/>
          <a:lstStyle/>
          <a:p>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‹Nr.›</a:t>
            </a:fld>
            <a:endParaRPr lang="de-DE"/>
          </a:p>
        </p:txBody>
      </p:sp>
    </p:spTree>
    <p:extLst>
      <p:ext uri="{BB962C8B-B14F-4D97-AF65-F5344CB8AC3E}">
        <p14:creationId xmlns:p14="http://schemas.microsoft.com/office/powerpoint/2010/main" val="390341473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de-DE" smtClean="0"/>
              <a:t>Spring school 14.03.2017 | Dr. Jannes Münchow | RQGIS</a:t>
            </a:r>
            <a:endParaRPr lang="de-DE"/>
          </a:p>
        </p:txBody>
      </p:sp>
      <p:sp>
        <p:nvSpPr>
          <p:cNvPr id="3" name="Fußzeilenplatzhalter 2"/>
          <p:cNvSpPr>
            <a:spLocks noGrp="1"/>
          </p:cNvSpPr>
          <p:nvPr>
            <p:ph type="ftr" sz="quarter" idx="11"/>
          </p:nvPr>
        </p:nvSpPr>
        <p:spPr>
          <a:xfrm>
            <a:off x="3124200" y="6356350"/>
            <a:ext cx="3320008" cy="365125"/>
          </a:xfrm>
          <a:prstGeom prst="rect">
            <a:avLst/>
          </a:prstGeom>
        </p:spPr>
        <p:txBody>
          <a:bodyPr/>
          <a:lstStyle/>
          <a:p>
            <a:endParaRPr lang="de-DE"/>
          </a:p>
        </p:txBody>
      </p:sp>
      <p:sp>
        <p:nvSpPr>
          <p:cNvPr id="4" name="Foliennummernplatzhalter 3"/>
          <p:cNvSpPr>
            <a:spLocks noGrp="1"/>
          </p:cNvSpPr>
          <p:nvPr>
            <p:ph type="sldNum" sz="quarter" idx="12"/>
          </p:nvPr>
        </p:nvSpPr>
        <p:spPr/>
        <p:txBody>
          <a:bodyPr/>
          <a:lstStyle/>
          <a:p>
            <a:fld id="{AFDDD188-DC0B-4A34-B4CC-4FC7411B2B39}" type="slidenum">
              <a:rPr lang="de-DE" smtClean="0"/>
              <a:t>‹Nr.›</a:t>
            </a:fld>
            <a:endParaRPr lang="de-DE"/>
          </a:p>
        </p:txBody>
      </p:sp>
    </p:spTree>
    <p:extLst>
      <p:ext uri="{BB962C8B-B14F-4D97-AF65-F5344CB8AC3E}">
        <p14:creationId xmlns:p14="http://schemas.microsoft.com/office/powerpoint/2010/main" val="209840133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1122363"/>
            <a:ext cx="6858000" cy="2387600"/>
          </a:xfrm>
        </p:spPr>
        <p:txBody>
          <a:bodyPr anchor="b"/>
          <a:lstStyle>
            <a:lvl1pPr algn="ctr">
              <a:defRPr sz="6000"/>
            </a:lvl1pPr>
          </a:lstStyle>
          <a:p>
            <a:r>
              <a:rPr lang="de-DE" smtClean="0"/>
              <a:t>Titelmasterformat durch Klicken bearbeiten</a:t>
            </a:r>
            <a:endParaRPr lang="de-DE"/>
          </a:p>
        </p:txBody>
      </p:sp>
      <p:sp>
        <p:nvSpPr>
          <p:cNvPr id="3" name="Untertitel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7EEA60C6-95A8-4DD8-9FBC-DD2EE717B5E3}" type="datetimeFigureOut">
              <a:rPr lang="de-DE" smtClean="0"/>
              <a:t>30.05.2017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6CCF38B-E613-4126-83A2-B973D4B1B17D}" type="slidenum">
              <a:rPr lang="de-DE" smtClean="0"/>
              <a:t>‹Nr.›</a:t>
            </a:fld>
            <a:endParaRPr lang="de-DE"/>
          </a:p>
        </p:txBody>
      </p:sp>
    </p:spTree>
    <p:extLst>
      <p:ext uri="{BB962C8B-B14F-4D97-AF65-F5344CB8AC3E}">
        <p14:creationId xmlns:p14="http://schemas.microsoft.com/office/powerpoint/2010/main" val="2283932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7EEA60C6-95A8-4DD8-9FBC-DD2EE717B5E3}" type="datetimeFigureOut">
              <a:rPr lang="de-DE" smtClean="0"/>
              <a:t>30.05.2017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6CCF38B-E613-4126-83A2-B973D4B1B17D}" type="slidenum">
              <a:rPr lang="de-DE" smtClean="0"/>
              <a:t>‹Nr.›</a:t>
            </a:fld>
            <a:endParaRPr lang="de-DE"/>
          </a:p>
        </p:txBody>
      </p:sp>
    </p:spTree>
    <p:extLst>
      <p:ext uri="{BB962C8B-B14F-4D97-AF65-F5344CB8AC3E}">
        <p14:creationId xmlns:p14="http://schemas.microsoft.com/office/powerpoint/2010/main" val="4147102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n 1" descr="forest.jpg"/>
          <p:cNvPicPr>
            <a:picLocks noChangeAspect="1"/>
          </p:cNvPicPr>
          <p:nvPr userDrawn="1"/>
        </p:nvPicPr>
        <p:blipFill>
          <a:blip r:embed="rId9"/>
          <a:stretch>
            <a:fillRect/>
          </a:stretch>
        </p:blipFill>
        <p:spPr>
          <a:xfrm>
            <a:off x="5895594" y="5842968"/>
            <a:ext cx="3248406" cy="1042416"/>
          </a:xfrm>
          <a:prstGeom prst="rect">
            <a:avLst/>
          </a:prstGeom>
        </p:spPr>
      </p:pic>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57200" y="6356350"/>
            <a:ext cx="7139136"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smtClean="0"/>
              <a:t>Spring school 14.03.2017 | Dr. Jannes Münchow | RQGIS</a:t>
            </a:r>
            <a:endParaRPr lang="de-DE" dirty="0"/>
          </a:p>
        </p:txBody>
      </p:sp>
      <p:sp>
        <p:nvSpPr>
          <p:cNvPr id="6" name="Foliennummernplatzhalter 5"/>
          <p:cNvSpPr>
            <a:spLocks noGrp="1"/>
          </p:cNvSpPr>
          <p:nvPr>
            <p:ph type="sldNum" sz="quarter" idx="4"/>
          </p:nvPr>
        </p:nvSpPr>
        <p:spPr>
          <a:xfrm>
            <a:off x="8201538" y="6413768"/>
            <a:ext cx="658416" cy="365125"/>
          </a:xfrm>
          <a:prstGeom prst="rect">
            <a:avLst/>
          </a:prstGeom>
        </p:spPr>
        <p:txBody>
          <a:bodyPr vert="horz" lIns="91440" tIns="45720" rIns="91440" bIns="45720" rtlCol="0" anchor="ctr"/>
          <a:lstStyle>
            <a:lvl1pPr algn="r">
              <a:defRPr sz="1200" b="1">
                <a:solidFill>
                  <a:schemeClr val="bg1"/>
                </a:solidFill>
              </a:defRPr>
            </a:lvl1pPr>
          </a:lstStyle>
          <a:p>
            <a:fld id="{AFDDD188-DC0B-4A34-B4CC-4FC7411B2B39}" type="slidenum">
              <a:rPr lang="de-DE" smtClean="0"/>
              <a:pPr/>
              <a:t>‹Nr.›</a:t>
            </a:fld>
            <a:endParaRPr lang="de-DE" dirty="0"/>
          </a:p>
        </p:txBody>
      </p:sp>
      <p:pic>
        <p:nvPicPr>
          <p:cNvPr id="8" name="Imagen 3" descr="healthy-forest.jpg"/>
          <p:cNvPicPr>
            <a:picLocks noChangeAspect="1"/>
          </p:cNvPicPr>
          <p:nvPr userDrawn="1"/>
        </p:nvPicPr>
        <p:blipFill rotWithShape="1">
          <a:blip r:embed="rId10"/>
          <a:srcRect l="70313"/>
          <a:stretch/>
        </p:blipFill>
        <p:spPr>
          <a:xfrm>
            <a:off x="6699313" y="-31251"/>
            <a:ext cx="547859" cy="497371"/>
          </a:xfrm>
          <a:prstGeom prst="rect">
            <a:avLst/>
          </a:prstGeom>
        </p:spPr>
      </p:pic>
      <p:pic>
        <p:nvPicPr>
          <p:cNvPr id="9" name="Bild 58"/>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331192" y="105928"/>
            <a:ext cx="331059" cy="330408"/>
          </a:xfrm>
          <a:prstGeom prst="rect">
            <a:avLst/>
          </a:prstGeom>
        </p:spPr>
      </p:pic>
      <p:pic>
        <p:nvPicPr>
          <p:cNvPr id="10" name="Bild 61"/>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8758524" y="128215"/>
            <a:ext cx="325655" cy="283320"/>
          </a:xfrm>
          <a:prstGeom prst="rect">
            <a:avLst/>
          </a:prstGeom>
        </p:spPr>
      </p:pic>
      <p:pic>
        <p:nvPicPr>
          <p:cNvPr id="12" name="Bild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343446" y="76900"/>
            <a:ext cx="891472" cy="385952"/>
          </a:xfrm>
          <a:prstGeom prst="rect">
            <a:avLst/>
          </a:prstGeom>
        </p:spPr>
      </p:pic>
    </p:spTree>
    <p:extLst>
      <p:ext uri="{BB962C8B-B14F-4D97-AF65-F5344CB8AC3E}">
        <p14:creationId xmlns:p14="http://schemas.microsoft.com/office/powerpoint/2010/main" val="26880058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iming>
    <p:tnLst>
      <p:par>
        <p:cTn id="1" dur="indefinite" restart="never" nodeType="tmRoot"/>
      </p:par>
    </p:tnLst>
  </p:timing>
  <p:hf hdr="0" ftr="0"/>
  <p:txStyles>
    <p:titleStyle>
      <a:lvl1pPr algn="l" defTabSz="914400" rtl="0" eaLnBrk="1" latinLnBrk="0" hangingPunct="1">
        <a:spcBef>
          <a:spcPct val="0"/>
        </a:spcBef>
        <a:buNone/>
        <a:defRPr sz="2400" b="1" kern="1200">
          <a:solidFill>
            <a:srgbClr val="2B66AB"/>
          </a:solidFill>
          <a:latin typeface="Helvetica Neue"/>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Helvetica Neue"/>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Helvetica Neue"/>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Neue"/>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Neue"/>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Neue"/>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EA60C6-95A8-4DD8-9FBC-DD2EE717B5E3}" type="datetimeFigureOut">
              <a:rPr lang="de-DE" smtClean="0"/>
              <a:t>30.05.2017</a:t>
            </a:fld>
            <a:endParaRPr lang="de-DE"/>
          </a:p>
        </p:txBody>
      </p:sp>
      <p:sp>
        <p:nvSpPr>
          <p:cNvPr id="5" name="Fußzeilenplatzhalt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CCF38B-E613-4126-83A2-B973D4B1B17D}" type="slidenum">
              <a:rPr lang="de-DE" smtClean="0"/>
              <a:t>‹Nr.›</a:t>
            </a:fld>
            <a:endParaRPr lang="de-DE"/>
          </a:p>
        </p:txBody>
      </p:sp>
    </p:spTree>
    <p:extLst>
      <p:ext uri="{BB962C8B-B14F-4D97-AF65-F5344CB8AC3E}">
        <p14:creationId xmlns:p14="http://schemas.microsoft.com/office/powerpoint/2010/main" val="3308108017"/>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2" Type="http://schemas.openxmlformats.org/officeDocument/2006/relationships/hyperlink" Target="http://www.github.com/jannes-m/RQGI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tiff"/></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20.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8.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11.png"/><Relationship Id="rId9" Type="http://schemas.openxmlformats.org/officeDocument/2006/relationships/image" Target="../media/image40.jpe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ran.r-project.org/web/views/Spatial.html"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ran.r-project.org/web/views/Spatial.html"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ran.r-project.org/web/views/Spatial.html"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37741"/>
            <a:ext cx="3847843" cy="2676045"/>
          </a:xfrm>
          <a:prstGeom prst="rect">
            <a:avLst/>
          </a:prstGeom>
        </p:spPr>
      </p:pic>
      <p:sp>
        <p:nvSpPr>
          <p:cNvPr id="2" name="Titel 1"/>
          <p:cNvSpPr>
            <a:spLocks noGrp="1"/>
          </p:cNvSpPr>
          <p:nvPr>
            <p:ph type="ctrTitle"/>
          </p:nvPr>
        </p:nvSpPr>
        <p:spPr>
          <a:xfrm>
            <a:off x="395536" y="2924944"/>
            <a:ext cx="7772400" cy="1470025"/>
          </a:xfrm>
        </p:spPr>
        <p:txBody>
          <a:bodyPr>
            <a:normAutofit/>
          </a:bodyPr>
          <a:lstStyle/>
          <a:p>
            <a:r>
              <a:rPr lang="de-DE" sz="3600" dirty="0" err="1" smtClean="0">
                <a:solidFill>
                  <a:srgbClr val="2B66AB"/>
                </a:solidFill>
                <a:cs typeface="Helvetica" panose="020B0604020202020204" pitchFamily="34" charset="0"/>
              </a:rPr>
              <a:t>Using</a:t>
            </a:r>
            <a:r>
              <a:rPr lang="de-DE" sz="3600" dirty="0" smtClean="0">
                <a:solidFill>
                  <a:srgbClr val="2B66AB"/>
                </a:solidFill>
                <a:cs typeface="Helvetica" panose="020B0604020202020204" pitchFamily="34" charset="0"/>
              </a:rPr>
              <a:t> R </a:t>
            </a:r>
            <a:r>
              <a:rPr lang="de-DE" sz="3600" dirty="0" err="1" smtClean="0">
                <a:solidFill>
                  <a:srgbClr val="2B66AB"/>
                </a:solidFill>
                <a:cs typeface="Helvetica" panose="020B0604020202020204" pitchFamily="34" charset="0"/>
              </a:rPr>
              <a:t>as</a:t>
            </a:r>
            <a:r>
              <a:rPr lang="de-DE" sz="3600" dirty="0" smtClean="0">
                <a:solidFill>
                  <a:srgbClr val="2B66AB"/>
                </a:solidFill>
                <a:cs typeface="Helvetica" panose="020B0604020202020204" pitchFamily="34" charset="0"/>
              </a:rPr>
              <a:t> a GIS (</a:t>
            </a:r>
            <a:r>
              <a:rPr lang="de-DE" sz="3600" dirty="0" err="1" smtClean="0">
                <a:solidFill>
                  <a:srgbClr val="2B66AB"/>
                </a:solidFill>
                <a:cs typeface="Helvetica" panose="020B0604020202020204" pitchFamily="34" charset="0"/>
              </a:rPr>
              <a:t>with</a:t>
            </a:r>
            <a:r>
              <a:rPr lang="de-DE" sz="3600" dirty="0" smtClean="0">
                <a:solidFill>
                  <a:srgbClr val="2B66AB"/>
                </a:solidFill>
                <a:cs typeface="Helvetica" panose="020B0604020202020204" pitchFamily="34" charset="0"/>
              </a:rPr>
              <a:t> a </a:t>
            </a:r>
            <a:r>
              <a:rPr lang="de-DE" sz="3600" dirty="0" err="1" smtClean="0">
                <a:solidFill>
                  <a:srgbClr val="2B66AB"/>
                </a:solidFill>
                <a:cs typeface="Helvetica" panose="020B0604020202020204" pitchFamily="34" charset="0"/>
              </a:rPr>
              <a:t>special</a:t>
            </a:r>
            <a:r>
              <a:rPr lang="de-DE" sz="3600" dirty="0" smtClean="0">
                <a:solidFill>
                  <a:srgbClr val="2B66AB"/>
                </a:solidFill>
                <a:cs typeface="Helvetica" panose="020B0604020202020204" pitchFamily="34" charset="0"/>
              </a:rPr>
              <a:t> </a:t>
            </a:r>
            <a:r>
              <a:rPr lang="de-DE" sz="3600" dirty="0" err="1" smtClean="0">
                <a:solidFill>
                  <a:srgbClr val="2B66AB"/>
                </a:solidFill>
                <a:cs typeface="Helvetica" panose="020B0604020202020204" pitchFamily="34" charset="0"/>
              </a:rPr>
              <a:t>focus</a:t>
            </a:r>
            <a:r>
              <a:rPr lang="de-DE" sz="3600" dirty="0" smtClean="0">
                <a:solidFill>
                  <a:srgbClr val="2B66AB"/>
                </a:solidFill>
                <a:cs typeface="Helvetica" panose="020B0604020202020204" pitchFamily="34" charset="0"/>
              </a:rPr>
              <a:t> on RQGIS)</a:t>
            </a:r>
            <a:endParaRPr lang="de-DE" sz="3600" dirty="0">
              <a:solidFill>
                <a:srgbClr val="2B66AB"/>
              </a:solidFill>
              <a:cs typeface="Helvetica" panose="020B0604020202020204" pitchFamily="34" charset="0"/>
            </a:endParaRPr>
          </a:p>
        </p:txBody>
      </p:sp>
      <p:sp>
        <p:nvSpPr>
          <p:cNvPr id="3" name="Untertitel 2"/>
          <p:cNvSpPr>
            <a:spLocks noGrp="1"/>
          </p:cNvSpPr>
          <p:nvPr>
            <p:ph type="subTitle" idx="1"/>
          </p:nvPr>
        </p:nvSpPr>
        <p:spPr>
          <a:xfrm>
            <a:off x="395536" y="4484712"/>
            <a:ext cx="7920880" cy="1752600"/>
          </a:xfrm>
        </p:spPr>
        <p:txBody>
          <a:bodyPr/>
          <a:lstStyle/>
          <a:p>
            <a:pPr algn="l"/>
            <a:r>
              <a:rPr lang="de-DE" dirty="0" smtClean="0"/>
              <a:t>Dr. Jannes Münchow </a:t>
            </a:r>
          </a:p>
          <a:p>
            <a:pPr algn="l"/>
            <a:r>
              <a:rPr lang="de-DE" dirty="0" smtClean="0"/>
              <a:t>FSU Jena - Department </a:t>
            </a:r>
            <a:r>
              <a:rPr lang="de-DE" dirty="0" err="1" smtClean="0"/>
              <a:t>of</a:t>
            </a:r>
            <a:r>
              <a:rPr lang="de-DE" dirty="0" smtClean="0"/>
              <a:t>  GIScience</a:t>
            </a:r>
            <a:endParaRPr lang="de-DE" dirty="0"/>
          </a:p>
        </p:txBody>
      </p:sp>
    </p:spTree>
    <p:extLst>
      <p:ext uri="{BB962C8B-B14F-4D97-AF65-F5344CB8AC3E}">
        <p14:creationId xmlns:p14="http://schemas.microsoft.com/office/powerpoint/2010/main" val="25891972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Computationally</a:t>
            </a:r>
            <a:r>
              <a:rPr lang="de-DE" dirty="0" smtClean="0"/>
              <a:t> </a:t>
            </a:r>
            <a:r>
              <a:rPr lang="de-DE" dirty="0" err="1" smtClean="0"/>
              <a:t>demanding</a:t>
            </a:r>
            <a:r>
              <a:rPr lang="de-DE" dirty="0" smtClean="0"/>
              <a:t> </a:t>
            </a:r>
            <a:r>
              <a:rPr lang="de-DE" dirty="0" err="1" smtClean="0"/>
              <a:t>operations</a:t>
            </a:r>
            <a:endParaRPr lang="de-DE" dirty="0"/>
          </a:p>
        </p:txBody>
      </p:sp>
      <p:pic>
        <p:nvPicPr>
          <p:cNvPr id="11" name="Inhaltsplatzhalter 10"/>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3779912" y="1592464"/>
            <a:ext cx="5769088" cy="4531642"/>
          </a:xfrm>
        </p:spPr>
      </p:pic>
      <p:sp>
        <p:nvSpPr>
          <p:cNvPr id="4" name="Datumsplatzhalter 3"/>
          <p:cNvSpPr>
            <a:spLocks noGrp="1"/>
          </p:cNvSpPr>
          <p:nvPr>
            <p:ph type="dt" sz="half" idx="10"/>
          </p:nvPr>
        </p:nvSpPr>
        <p:spPr/>
        <p:txBody>
          <a:bodyPr/>
          <a:lstStyle/>
          <a:p>
            <a:r>
              <a:rPr lang="de-DE" smtClean="0"/>
              <a:t>Spring school 14.03.2017 | Dr. Jannes Münchow | RQGIS</a:t>
            </a:r>
            <a:endParaRPr lang="de-DE"/>
          </a:p>
        </p:txBody>
      </p:sp>
      <p:sp>
        <p:nvSpPr>
          <p:cNvPr id="9" name="Inhaltsplatzhalter 8"/>
          <p:cNvSpPr>
            <a:spLocks noGrp="1"/>
          </p:cNvSpPr>
          <p:nvPr>
            <p:ph sz="half" idx="1"/>
          </p:nvPr>
        </p:nvSpPr>
        <p:spPr/>
        <p:txBody>
          <a:bodyPr/>
          <a:lstStyle/>
          <a:p>
            <a:r>
              <a:rPr lang="de-DE" dirty="0" err="1"/>
              <a:t>Computationally</a:t>
            </a:r>
            <a:r>
              <a:rPr lang="de-DE" dirty="0"/>
              <a:t> </a:t>
            </a:r>
            <a:r>
              <a:rPr lang="de-DE" dirty="0" err="1"/>
              <a:t>demanding</a:t>
            </a:r>
            <a:r>
              <a:rPr lang="de-DE" dirty="0"/>
              <a:t> </a:t>
            </a:r>
            <a:r>
              <a:rPr lang="de-DE" dirty="0" err="1"/>
              <a:t>operations</a:t>
            </a:r>
            <a:endParaRPr lang="de-DE" dirty="0"/>
          </a:p>
        </p:txBody>
      </p:sp>
      <p:sp>
        <p:nvSpPr>
          <p:cNvPr id="3" name="Foliennummernplatzhalter 2"/>
          <p:cNvSpPr>
            <a:spLocks noGrp="1"/>
          </p:cNvSpPr>
          <p:nvPr>
            <p:ph type="sldNum" sz="quarter" idx="12"/>
          </p:nvPr>
        </p:nvSpPr>
        <p:spPr/>
        <p:txBody>
          <a:bodyPr/>
          <a:lstStyle/>
          <a:p>
            <a:fld id="{AFDDD188-DC0B-4A34-B4CC-4FC7411B2B39}" type="slidenum">
              <a:rPr lang="de-DE" smtClean="0"/>
              <a:t>10</a:t>
            </a:fld>
            <a:endParaRPr lang="de-DE"/>
          </a:p>
        </p:txBody>
      </p:sp>
    </p:spTree>
    <p:extLst>
      <p:ext uri="{BB962C8B-B14F-4D97-AF65-F5344CB8AC3E}">
        <p14:creationId xmlns:p14="http://schemas.microsoft.com/office/powerpoint/2010/main" val="13296734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err="1" smtClean="0"/>
              <a:t>Missing</a:t>
            </a:r>
            <a:r>
              <a:rPr lang="de-DE" dirty="0" smtClean="0"/>
              <a:t> </a:t>
            </a:r>
            <a:r>
              <a:rPr lang="de-DE" dirty="0" err="1" smtClean="0"/>
              <a:t>geoalgorithms</a:t>
            </a:r>
            <a:endParaRPr lang="de-DE" dirty="0"/>
          </a:p>
        </p:txBody>
      </p:sp>
      <p:sp>
        <p:nvSpPr>
          <p:cNvPr id="8" name="Inhaltsplatzhalter 7"/>
          <p:cNvSpPr>
            <a:spLocks noGrp="1"/>
          </p:cNvSpPr>
          <p:nvPr>
            <p:ph sz="half" idx="1"/>
          </p:nvPr>
        </p:nvSpPr>
        <p:spPr/>
        <p:txBody>
          <a:bodyPr/>
          <a:lstStyle/>
          <a:p>
            <a:r>
              <a:rPr lang="de-DE" dirty="0" err="1" smtClean="0"/>
              <a:t>Catchment</a:t>
            </a:r>
            <a:r>
              <a:rPr lang="de-DE" dirty="0" smtClean="0"/>
              <a:t> </a:t>
            </a:r>
            <a:r>
              <a:rPr lang="de-DE" dirty="0" err="1" smtClean="0"/>
              <a:t>area</a:t>
            </a:r>
            <a:endParaRPr lang="de-DE" dirty="0"/>
          </a:p>
          <a:p>
            <a:r>
              <a:rPr lang="de-DE" dirty="0" err="1" smtClean="0"/>
              <a:t>Catchment</a:t>
            </a:r>
            <a:r>
              <a:rPr lang="de-DE" dirty="0" smtClean="0"/>
              <a:t> </a:t>
            </a:r>
            <a:r>
              <a:rPr lang="de-DE" dirty="0" err="1" smtClean="0"/>
              <a:t>slope</a:t>
            </a:r>
            <a:endParaRPr lang="de-DE" dirty="0" smtClean="0"/>
          </a:p>
          <a:p>
            <a:r>
              <a:rPr lang="de-DE" dirty="0" smtClean="0"/>
              <a:t>Saga </a:t>
            </a:r>
            <a:r>
              <a:rPr lang="de-DE" dirty="0" err="1" smtClean="0"/>
              <a:t>Wetness</a:t>
            </a:r>
            <a:r>
              <a:rPr lang="de-DE" dirty="0" smtClean="0"/>
              <a:t> Index</a:t>
            </a:r>
          </a:p>
          <a:p>
            <a:r>
              <a:rPr lang="de-DE" dirty="0" err="1" smtClean="0"/>
              <a:t>Lidar</a:t>
            </a:r>
            <a:r>
              <a:rPr lang="de-DE" dirty="0" smtClean="0"/>
              <a:t> </a:t>
            </a:r>
            <a:r>
              <a:rPr lang="de-DE" dirty="0" err="1" smtClean="0"/>
              <a:t>processing</a:t>
            </a:r>
            <a:endParaRPr lang="de-DE" dirty="0" smtClean="0"/>
          </a:p>
          <a:p>
            <a:r>
              <a:rPr lang="de-DE" dirty="0" smtClean="0"/>
              <a:t>…</a:t>
            </a:r>
            <a:endParaRPr lang="de-DE" dirty="0"/>
          </a:p>
        </p:txBody>
      </p:sp>
      <p:pic>
        <p:nvPicPr>
          <p:cNvPr id="10" name="Inhaltsplatzhalt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1646876"/>
            <a:ext cx="4038600" cy="4432610"/>
          </a:xfrm>
        </p:spPr>
      </p:pic>
      <p:sp>
        <p:nvSpPr>
          <p:cNvPr id="5" name="Datumsplatzhalter 4"/>
          <p:cNvSpPr>
            <a:spLocks noGrp="1"/>
          </p:cNvSpPr>
          <p:nvPr>
            <p:ph type="dt" sz="half" idx="10"/>
          </p:nvPr>
        </p:nvSpPr>
        <p:spPr/>
        <p:txBody>
          <a:bodyPr/>
          <a:lstStyle/>
          <a:p>
            <a:r>
              <a:rPr lang="de-DE" smtClean="0"/>
              <a:t>Spring school 14.03.2017 | Dr. Jannes Münchow | RQGIS</a:t>
            </a:r>
            <a:endParaRPr lang="de-DE"/>
          </a:p>
        </p:txBody>
      </p:sp>
      <p:sp>
        <p:nvSpPr>
          <p:cNvPr id="2" name="Foliennummernplatzhalter 1"/>
          <p:cNvSpPr>
            <a:spLocks noGrp="1"/>
          </p:cNvSpPr>
          <p:nvPr>
            <p:ph type="sldNum" sz="quarter" idx="12"/>
          </p:nvPr>
        </p:nvSpPr>
        <p:spPr/>
        <p:txBody>
          <a:bodyPr/>
          <a:lstStyle/>
          <a:p>
            <a:fld id="{AFDDD188-DC0B-4A34-B4CC-4FC7411B2B39}" type="slidenum">
              <a:rPr lang="de-DE" smtClean="0"/>
              <a:t>11</a:t>
            </a:fld>
            <a:endParaRPr lang="de-DE"/>
          </a:p>
        </p:txBody>
      </p:sp>
    </p:spTree>
    <p:extLst>
      <p:ext uri="{BB962C8B-B14F-4D97-AF65-F5344CB8AC3E}">
        <p14:creationId xmlns:p14="http://schemas.microsoft.com/office/powerpoint/2010/main" val="37974975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Interface</a:t>
            </a:r>
            <a:endParaRPr lang="de-DE" dirty="0"/>
          </a:p>
        </p:txBody>
      </p:sp>
      <p:sp>
        <p:nvSpPr>
          <p:cNvPr id="3" name="Inhaltsplatzhalter 2"/>
          <p:cNvSpPr>
            <a:spLocks noGrp="1"/>
          </p:cNvSpPr>
          <p:nvPr>
            <p:ph idx="1"/>
          </p:nvPr>
        </p:nvSpPr>
        <p:spPr/>
        <p:txBody>
          <a:bodyPr/>
          <a:lstStyle/>
          <a:p>
            <a:pPr marL="0" indent="0">
              <a:buNone/>
            </a:pPr>
            <a:endParaRPr lang="de-DE" dirty="0" smtClean="0"/>
          </a:p>
          <a:p>
            <a:pPr marL="0" indent="0">
              <a:buNone/>
            </a:pPr>
            <a:endParaRPr lang="de-DE" dirty="0"/>
          </a:p>
          <a:p>
            <a:pPr marL="0" indent="0">
              <a:buNone/>
            </a:pPr>
            <a:endParaRPr lang="de-DE" dirty="0" smtClean="0"/>
          </a:p>
          <a:p>
            <a:pPr marL="0" indent="0">
              <a:buNone/>
            </a:pPr>
            <a:endParaRPr lang="de-DE" dirty="0" smtClean="0"/>
          </a:p>
          <a:p>
            <a:pPr marL="0" indent="0">
              <a:buNone/>
            </a:pPr>
            <a:r>
              <a:rPr lang="de-DE" dirty="0" smtClean="0"/>
              <a:t>R </a:t>
            </a:r>
            <a:r>
              <a:rPr lang="de-DE" dirty="0" err="1" smtClean="0"/>
              <a:t>has</a:t>
            </a:r>
            <a:r>
              <a:rPr lang="de-DE" dirty="0" smtClean="0"/>
              <a:t> </a:t>
            </a:r>
            <a:r>
              <a:rPr lang="de-DE" dirty="0" err="1" smtClean="0"/>
              <a:t>been</a:t>
            </a:r>
            <a:r>
              <a:rPr lang="de-DE" dirty="0" smtClean="0"/>
              <a:t> </a:t>
            </a:r>
            <a:r>
              <a:rPr lang="de-DE" dirty="0" err="1" smtClean="0"/>
              <a:t>designed</a:t>
            </a:r>
            <a:r>
              <a:rPr lang="de-DE" dirty="0" smtClean="0"/>
              <a:t> </a:t>
            </a:r>
            <a:r>
              <a:rPr lang="de-DE" dirty="0" err="1" smtClean="0"/>
              <a:t>from</a:t>
            </a:r>
            <a:r>
              <a:rPr lang="de-DE" dirty="0" smtClean="0"/>
              <a:t> </a:t>
            </a:r>
            <a:r>
              <a:rPr lang="de-DE" dirty="0" err="1" smtClean="0"/>
              <a:t>the</a:t>
            </a:r>
            <a:r>
              <a:rPr lang="de-DE" dirty="0" smtClean="0"/>
              <a:t> </a:t>
            </a:r>
            <a:r>
              <a:rPr lang="de-DE" dirty="0" err="1" smtClean="0"/>
              <a:t>beginning</a:t>
            </a:r>
            <a:r>
              <a:rPr lang="de-DE" dirty="0" smtClean="0"/>
              <a:t> </a:t>
            </a:r>
            <a:r>
              <a:rPr lang="de-DE" dirty="0" err="1" smtClean="0"/>
              <a:t>as</a:t>
            </a:r>
            <a:r>
              <a:rPr lang="de-DE" dirty="0" smtClean="0"/>
              <a:t> an </a:t>
            </a:r>
            <a:r>
              <a:rPr lang="de-DE" dirty="0" err="1" smtClean="0"/>
              <a:t>interactive</a:t>
            </a:r>
            <a:r>
              <a:rPr lang="de-DE" dirty="0" smtClean="0"/>
              <a:t> </a:t>
            </a:r>
            <a:r>
              <a:rPr lang="de-DE" dirty="0" err="1" smtClean="0"/>
              <a:t>interface</a:t>
            </a:r>
            <a:r>
              <a:rPr lang="de-DE" dirty="0" smtClean="0"/>
              <a:t> </a:t>
            </a:r>
            <a:r>
              <a:rPr lang="de-DE" dirty="0" err="1" smtClean="0"/>
              <a:t>to</a:t>
            </a:r>
            <a:r>
              <a:rPr lang="de-DE" dirty="0" smtClean="0"/>
              <a:t> </a:t>
            </a:r>
            <a:r>
              <a:rPr lang="de-DE" dirty="0" err="1" smtClean="0"/>
              <a:t>other</a:t>
            </a:r>
            <a:r>
              <a:rPr lang="de-DE" dirty="0" smtClean="0"/>
              <a:t> </a:t>
            </a:r>
            <a:r>
              <a:rPr lang="de-DE" dirty="0" err="1" smtClean="0"/>
              <a:t>software</a:t>
            </a:r>
            <a:r>
              <a:rPr lang="de-DE" dirty="0" smtClean="0"/>
              <a:t> </a:t>
            </a:r>
            <a:r>
              <a:rPr lang="de-DE" dirty="0" err="1" smtClean="0"/>
              <a:t>packages</a:t>
            </a:r>
            <a:r>
              <a:rPr lang="de-DE" dirty="0" smtClean="0"/>
              <a:t> (Chambers, 2016).</a:t>
            </a:r>
            <a:endParaRPr lang="de-DE" dirty="0"/>
          </a:p>
        </p:txBody>
      </p:sp>
      <p:sp>
        <p:nvSpPr>
          <p:cNvPr id="4" name="Datumsplatzhalter 3"/>
          <p:cNvSpPr>
            <a:spLocks noGrp="1"/>
          </p:cNvSpPr>
          <p:nvPr>
            <p:ph type="dt" sz="half" idx="10"/>
          </p:nvPr>
        </p:nvSpPr>
        <p:spPr/>
        <p:txBody>
          <a:bodyPr/>
          <a:lstStyle/>
          <a:p>
            <a:r>
              <a:rPr lang="de-DE" smtClean="0"/>
              <a:t>Spring school 14.03.2017 | Dr. Jannes Münchow | RQGIS</a:t>
            </a:r>
            <a:endParaRPr lang="de-DE"/>
          </a:p>
        </p:txBody>
      </p:sp>
      <p:sp>
        <p:nvSpPr>
          <p:cNvPr id="6" name="Foliennummernplatzhalter 5"/>
          <p:cNvSpPr>
            <a:spLocks noGrp="1"/>
          </p:cNvSpPr>
          <p:nvPr>
            <p:ph type="sldNum" sz="quarter" idx="12"/>
          </p:nvPr>
        </p:nvSpPr>
        <p:spPr/>
        <p:txBody>
          <a:bodyPr/>
          <a:lstStyle/>
          <a:p>
            <a:fld id="{AFDDD188-DC0B-4A34-B4CC-4FC7411B2B39}" type="slidenum">
              <a:rPr lang="de-DE" smtClean="0"/>
              <a:t>12</a:t>
            </a:fld>
            <a:endParaRPr lang="de-DE"/>
          </a:p>
        </p:txBody>
      </p:sp>
    </p:spTree>
    <p:extLst>
      <p:ext uri="{BB962C8B-B14F-4D97-AF65-F5344CB8AC3E}">
        <p14:creationId xmlns:p14="http://schemas.microsoft.com/office/powerpoint/2010/main" val="16918060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R-GIS </a:t>
            </a:r>
            <a:r>
              <a:rPr lang="de-DE" dirty="0" err="1" smtClean="0"/>
              <a:t>integration</a:t>
            </a:r>
            <a:endParaRPr lang="de-DE" dirty="0"/>
          </a:p>
        </p:txBody>
      </p:sp>
      <p:sp>
        <p:nvSpPr>
          <p:cNvPr id="4" name="Datumsplatzhalter 3"/>
          <p:cNvSpPr>
            <a:spLocks noGrp="1"/>
          </p:cNvSpPr>
          <p:nvPr>
            <p:ph type="dt" sz="half" idx="10"/>
          </p:nvPr>
        </p:nvSpPr>
        <p:spPr/>
        <p:txBody>
          <a:bodyPr/>
          <a:lstStyle/>
          <a:p>
            <a:r>
              <a:rPr lang="de-DE" smtClean="0"/>
              <a:t>Spring school 14.03.2017 | Dr. Jannes Münchow | RQGIS</a:t>
            </a:r>
            <a:endParaRPr lang="de-DE"/>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608" y="1695989"/>
            <a:ext cx="2583180" cy="1226820"/>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6758" y="2911628"/>
            <a:ext cx="1099826" cy="1414063"/>
          </a:xfrm>
          <a:prstGeom prst="rect">
            <a:avLst/>
          </a:prstGeom>
        </p:spPr>
      </p:pic>
      <p:pic>
        <p:nvPicPr>
          <p:cNvPr id="8" name="Grafi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2160" y="4035839"/>
            <a:ext cx="1857375" cy="1428750"/>
          </a:xfrm>
          <a:prstGeom prst="rect">
            <a:avLst/>
          </a:prstGeom>
        </p:spPr>
      </p:pic>
      <p:sp>
        <p:nvSpPr>
          <p:cNvPr id="3" name="Foliennummernplatzhalter 2"/>
          <p:cNvSpPr>
            <a:spLocks noGrp="1"/>
          </p:cNvSpPr>
          <p:nvPr>
            <p:ph type="sldNum" sz="quarter" idx="12"/>
          </p:nvPr>
        </p:nvSpPr>
        <p:spPr/>
        <p:txBody>
          <a:bodyPr/>
          <a:lstStyle/>
          <a:p>
            <a:fld id="{AFDDD188-DC0B-4A34-B4CC-4FC7411B2B39}" type="slidenum">
              <a:rPr lang="de-DE" smtClean="0"/>
              <a:t>13</a:t>
            </a:fld>
            <a:endParaRPr lang="de-DE"/>
          </a:p>
        </p:txBody>
      </p:sp>
      <p:sp>
        <p:nvSpPr>
          <p:cNvPr id="5" name="Rechteck 4"/>
          <p:cNvSpPr/>
          <p:nvPr/>
        </p:nvSpPr>
        <p:spPr>
          <a:xfrm>
            <a:off x="1898219" y="2987660"/>
            <a:ext cx="873957" cy="369332"/>
          </a:xfrm>
          <a:prstGeom prst="rect">
            <a:avLst/>
          </a:prstGeom>
        </p:spPr>
        <p:txBody>
          <a:bodyPr wrap="none">
            <a:spAutoFit/>
          </a:bodyPr>
          <a:lstStyle/>
          <a:p>
            <a:r>
              <a:rPr lang="de-DE" b="1" dirty="0" smtClean="0">
                <a:latin typeface="Courier New" panose="02070309020205020404" pitchFamily="49" charset="0"/>
                <a:cs typeface="Courier New" panose="02070309020205020404" pitchFamily="49" charset="0"/>
              </a:rPr>
              <a:t>RSAGA</a:t>
            </a:r>
            <a:endParaRPr lang="de-DE" dirty="0"/>
          </a:p>
        </p:txBody>
      </p:sp>
      <p:sp>
        <p:nvSpPr>
          <p:cNvPr id="9" name="Rechteck 8"/>
          <p:cNvSpPr/>
          <p:nvPr/>
        </p:nvSpPr>
        <p:spPr>
          <a:xfrm>
            <a:off x="3998390" y="4427820"/>
            <a:ext cx="1149674" cy="369332"/>
          </a:xfrm>
          <a:prstGeom prst="rect">
            <a:avLst/>
          </a:prstGeom>
        </p:spPr>
        <p:txBody>
          <a:bodyPr wrap="none">
            <a:spAutoFit/>
          </a:bodyPr>
          <a:lstStyle/>
          <a:p>
            <a:r>
              <a:rPr lang="de-DE" b="1" dirty="0" smtClean="0">
                <a:latin typeface="Courier New" panose="02070309020205020404" pitchFamily="49" charset="0"/>
                <a:cs typeface="Courier New" panose="02070309020205020404" pitchFamily="49" charset="0"/>
              </a:rPr>
              <a:t>rgrass7</a:t>
            </a:r>
            <a:endParaRPr lang="de-DE" dirty="0"/>
          </a:p>
        </p:txBody>
      </p:sp>
      <p:sp>
        <p:nvSpPr>
          <p:cNvPr id="10" name="Rechteck 9"/>
          <p:cNvSpPr/>
          <p:nvPr/>
        </p:nvSpPr>
        <p:spPr>
          <a:xfrm>
            <a:off x="6732240" y="5517232"/>
            <a:ext cx="1011815" cy="369332"/>
          </a:xfrm>
          <a:prstGeom prst="rect">
            <a:avLst/>
          </a:prstGeom>
        </p:spPr>
        <p:txBody>
          <a:bodyPr wrap="none">
            <a:spAutoFit/>
          </a:bodyPr>
          <a:lstStyle/>
          <a:p>
            <a:r>
              <a:rPr lang="de-DE" b="1" dirty="0" err="1" smtClean="0">
                <a:latin typeface="Courier New" panose="02070309020205020404" pitchFamily="49" charset="0"/>
                <a:cs typeface="Courier New" panose="02070309020205020404" pitchFamily="49" charset="0"/>
              </a:rPr>
              <a:t>RPyGeo</a:t>
            </a:r>
            <a:endParaRPr lang="de-DE" dirty="0"/>
          </a:p>
        </p:txBody>
      </p:sp>
    </p:spTree>
    <p:extLst>
      <p:ext uri="{BB962C8B-B14F-4D97-AF65-F5344CB8AC3E}">
        <p14:creationId xmlns:p14="http://schemas.microsoft.com/office/powerpoint/2010/main" val="21526025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What</a:t>
            </a:r>
            <a:r>
              <a:rPr lang="de-DE" dirty="0" smtClean="0"/>
              <a:t> </a:t>
            </a:r>
            <a:r>
              <a:rPr lang="de-DE" dirty="0" err="1" smtClean="0"/>
              <a:t>has</a:t>
            </a:r>
            <a:r>
              <a:rPr lang="de-DE" dirty="0" smtClean="0"/>
              <a:t> </a:t>
            </a:r>
            <a:r>
              <a:rPr lang="de-DE" dirty="0" err="1" smtClean="0"/>
              <a:t>been</a:t>
            </a:r>
            <a:r>
              <a:rPr lang="de-DE" dirty="0" smtClean="0"/>
              <a:t> </a:t>
            </a:r>
            <a:r>
              <a:rPr lang="de-DE" dirty="0" err="1" smtClean="0"/>
              <a:t>missing</a:t>
            </a:r>
            <a:r>
              <a:rPr lang="de-DE" dirty="0" smtClean="0"/>
              <a:t>…</a:t>
            </a:r>
            <a:endParaRPr lang="de-DE" dirty="0"/>
          </a:p>
        </p:txBody>
      </p:sp>
      <p:sp>
        <p:nvSpPr>
          <p:cNvPr id="6" name="Inhaltsplatzhalter 5"/>
          <p:cNvSpPr>
            <a:spLocks noGrp="1"/>
          </p:cNvSpPr>
          <p:nvPr>
            <p:ph sz="half" idx="1"/>
          </p:nvPr>
        </p:nvSpPr>
        <p:spPr/>
        <p:txBody>
          <a:bodyPr/>
          <a:lstStyle/>
          <a:p>
            <a:r>
              <a:rPr lang="de-DE" dirty="0" smtClean="0"/>
              <a:t>Interface </a:t>
            </a:r>
            <a:r>
              <a:rPr lang="de-DE" dirty="0" err="1" smtClean="0"/>
              <a:t>to</a:t>
            </a:r>
            <a:r>
              <a:rPr lang="de-DE" dirty="0" smtClean="0"/>
              <a:t> </a:t>
            </a:r>
            <a:r>
              <a:rPr lang="de-DE" dirty="0" err="1" smtClean="0"/>
              <a:t>the</a:t>
            </a:r>
            <a:r>
              <a:rPr lang="de-DE" dirty="0" smtClean="0"/>
              <a:t> </a:t>
            </a:r>
            <a:r>
              <a:rPr lang="de-DE" dirty="0" err="1" smtClean="0"/>
              <a:t>most</a:t>
            </a:r>
            <a:r>
              <a:rPr lang="de-DE" dirty="0" smtClean="0"/>
              <a:t> </a:t>
            </a:r>
            <a:r>
              <a:rPr lang="de-DE" dirty="0" err="1" smtClean="0"/>
              <a:t>widely</a:t>
            </a:r>
            <a:r>
              <a:rPr lang="de-DE" dirty="0" smtClean="0"/>
              <a:t> </a:t>
            </a:r>
            <a:r>
              <a:rPr lang="de-DE" dirty="0" err="1" smtClean="0"/>
              <a:t>used</a:t>
            </a:r>
            <a:r>
              <a:rPr lang="de-DE" dirty="0" smtClean="0"/>
              <a:t> open-</a:t>
            </a:r>
            <a:r>
              <a:rPr lang="de-DE" dirty="0" err="1" smtClean="0"/>
              <a:t>source</a:t>
            </a:r>
            <a:r>
              <a:rPr lang="de-DE" dirty="0" smtClean="0"/>
              <a:t> Desktop GIS</a:t>
            </a:r>
          </a:p>
          <a:p>
            <a:r>
              <a:rPr lang="de-DE" dirty="0" smtClean="0"/>
              <a:t>Access </a:t>
            </a:r>
            <a:r>
              <a:rPr lang="de-DE" dirty="0" err="1" smtClean="0"/>
              <a:t>to</a:t>
            </a:r>
            <a:r>
              <a:rPr lang="de-DE" dirty="0" smtClean="0"/>
              <a:t> QGIS </a:t>
            </a:r>
            <a:r>
              <a:rPr lang="de-DE" dirty="0" err="1" smtClean="0"/>
              <a:t>geoalgorithms</a:t>
            </a:r>
            <a:endParaRPr lang="de-DE" dirty="0" smtClean="0"/>
          </a:p>
          <a:p>
            <a:r>
              <a:rPr lang="de-DE" dirty="0" smtClean="0"/>
              <a:t>QGIS </a:t>
            </a:r>
            <a:r>
              <a:rPr lang="de-DE" dirty="0" err="1" smtClean="0"/>
              <a:t>itself</a:t>
            </a:r>
            <a:r>
              <a:rPr lang="de-DE" dirty="0" smtClean="0"/>
              <a:t> </a:t>
            </a:r>
            <a:r>
              <a:rPr lang="de-DE" dirty="0" err="1" smtClean="0"/>
              <a:t>integrates</a:t>
            </a:r>
            <a:r>
              <a:rPr lang="de-DE" dirty="0" smtClean="0"/>
              <a:t> GIS power </a:t>
            </a:r>
            <a:r>
              <a:rPr lang="de-DE" dirty="0" err="1" smtClean="0"/>
              <a:t>houses</a:t>
            </a:r>
            <a:endParaRPr lang="de-DE" dirty="0" smtClean="0"/>
          </a:p>
          <a:p>
            <a:r>
              <a:rPr lang="de-DE" dirty="0" err="1" smtClean="0"/>
              <a:t>Notable</a:t>
            </a:r>
            <a:r>
              <a:rPr lang="de-DE" dirty="0" smtClean="0"/>
              <a:t> </a:t>
            </a:r>
            <a:r>
              <a:rPr lang="de-DE" dirty="0" err="1" smtClean="0"/>
              <a:t>features</a:t>
            </a:r>
            <a:r>
              <a:rPr lang="de-DE" dirty="0" smtClean="0"/>
              <a:t> </a:t>
            </a:r>
            <a:r>
              <a:rPr lang="de-DE" dirty="0" err="1" smtClean="0"/>
              <a:t>of</a:t>
            </a:r>
            <a:r>
              <a:rPr lang="de-DE" dirty="0" smtClean="0"/>
              <a:t> </a:t>
            </a:r>
            <a:r>
              <a:rPr lang="de-DE" b="1" dirty="0" smtClean="0">
                <a:latin typeface="Courier New" panose="02070309020205020404" pitchFamily="49" charset="0"/>
                <a:cs typeface="Courier New" panose="02070309020205020404" pitchFamily="49" charset="0"/>
              </a:rPr>
              <a:t>RQGIS</a:t>
            </a:r>
            <a:endParaRPr lang="de-DE" b="1" dirty="0">
              <a:latin typeface="Courier New" panose="02070309020205020404" pitchFamily="49" charset="0"/>
              <a:cs typeface="Courier New" panose="02070309020205020404" pitchFamily="49" charset="0"/>
            </a:endParaRPr>
          </a:p>
        </p:txBody>
      </p:sp>
      <p:sp>
        <p:nvSpPr>
          <p:cNvPr id="4" name="Datumsplatzhalter 3"/>
          <p:cNvSpPr>
            <a:spLocks noGrp="1"/>
          </p:cNvSpPr>
          <p:nvPr>
            <p:ph type="dt" sz="half" idx="10"/>
          </p:nvPr>
        </p:nvSpPr>
        <p:spPr/>
        <p:txBody>
          <a:bodyPr/>
          <a:lstStyle/>
          <a:p>
            <a:r>
              <a:rPr lang="de-DE" smtClean="0"/>
              <a:t>Spring school 14.03.2017 | Dr. Jannes Münchow | RQGIS</a:t>
            </a:r>
            <a:endParaRPr lang="de-DE"/>
          </a:p>
        </p:txBody>
      </p:sp>
      <p:sp>
        <p:nvSpPr>
          <p:cNvPr id="9" name="Inhaltsplatzhalter 8"/>
          <p:cNvSpPr>
            <a:spLocks noGrp="1"/>
          </p:cNvSpPr>
          <p:nvPr>
            <p:ph sz="half" idx="2"/>
          </p:nvPr>
        </p:nvSpPr>
        <p:spPr/>
        <p:txBody>
          <a:bodyPr/>
          <a:lstStyle/>
          <a:p>
            <a:endParaRPr lang="de-DE"/>
          </a:p>
        </p:txBody>
      </p:sp>
      <p:pic>
        <p:nvPicPr>
          <p:cNvPr id="9218" name="Picture 2" descr="http://2rct3i2488gxf9jvb1lqhek9-wpengine.netdna-ssl.com/wp-content/uploads/2015/07/QGis_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92926" y="1628800"/>
            <a:ext cx="3251482" cy="3582726"/>
          </a:xfrm>
          <a:prstGeom prst="rect">
            <a:avLst/>
          </a:prstGeom>
          <a:noFill/>
          <a:extLst>
            <a:ext uri="{909E8E84-426E-40DD-AFC4-6F175D3DCCD1}">
              <a14:hiddenFill xmlns:a14="http://schemas.microsoft.com/office/drawing/2010/main">
                <a:solidFill>
                  <a:srgbClr val="FFFFFF"/>
                </a:solidFill>
              </a14:hiddenFill>
            </a:ext>
          </a:extLst>
        </p:spPr>
      </p:pic>
      <p:sp>
        <p:nvSpPr>
          <p:cNvPr id="3" name="Foliennummernplatzhalter 2"/>
          <p:cNvSpPr>
            <a:spLocks noGrp="1"/>
          </p:cNvSpPr>
          <p:nvPr>
            <p:ph type="sldNum" sz="quarter" idx="12"/>
          </p:nvPr>
        </p:nvSpPr>
        <p:spPr/>
        <p:txBody>
          <a:bodyPr/>
          <a:lstStyle/>
          <a:p>
            <a:fld id="{AFDDD188-DC0B-4A34-B4CC-4FC7411B2B39}" type="slidenum">
              <a:rPr lang="de-DE" smtClean="0"/>
              <a:t>14</a:t>
            </a:fld>
            <a:endParaRPr lang="de-DE"/>
          </a:p>
        </p:txBody>
      </p:sp>
    </p:spTree>
    <p:extLst>
      <p:ext uri="{BB962C8B-B14F-4D97-AF65-F5344CB8AC3E}">
        <p14:creationId xmlns:p14="http://schemas.microsoft.com/office/powerpoint/2010/main" val="329683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err="1" smtClean="0"/>
              <a:t>Birth</a:t>
            </a:r>
            <a:r>
              <a:rPr lang="de-DE" dirty="0" smtClean="0"/>
              <a:t> </a:t>
            </a:r>
            <a:r>
              <a:rPr lang="de-DE" dirty="0" err="1" smtClean="0"/>
              <a:t>of</a:t>
            </a:r>
            <a:r>
              <a:rPr lang="de-DE" dirty="0" smtClean="0"/>
              <a:t> RQGIS (</a:t>
            </a:r>
            <a:r>
              <a:rPr lang="de-DE" dirty="0" err="1" smtClean="0"/>
              <a:t>airport</a:t>
            </a:r>
            <a:r>
              <a:rPr lang="de-DE" dirty="0" smtClean="0"/>
              <a:t> FRA)</a:t>
            </a:r>
            <a:endParaRPr lang="de-DE" dirty="0"/>
          </a:p>
        </p:txBody>
      </p:sp>
      <p:sp>
        <p:nvSpPr>
          <p:cNvPr id="4" name="Datumsplatzhalter 3"/>
          <p:cNvSpPr>
            <a:spLocks noGrp="1"/>
          </p:cNvSpPr>
          <p:nvPr>
            <p:ph type="dt" sz="half" idx="10"/>
          </p:nvPr>
        </p:nvSpPr>
        <p:spPr/>
        <p:txBody>
          <a:bodyPr/>
          <a:lstStyle/>
          <a:p>
            <a:r>
              <a:rPr lang="de-DE" smtClean="0"/>
              <a:t>Spring school 14.03.2017 | Dr. Jannes Münchow | RQGIS</a:t>
            </a:r>
            <a:endParaRPr lang="de-DE"/>
          </a:p>
        </p:txBody>
      </p:sp>
      <p:pic>
        <p:nvPicPr>
          <p:cNvPr id="2" name="Inhaltsplatzhalt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74764" y="1600200"/>
            <a:ext cx="3394472" cy="4525963"/>
          </a:xfrm>
        </p:spPr>
      </p:pic>
      <p:sp>
        <p:nvSpPr>
          <p:cNvPr id="3" name="Foliennummernplatzhalter 2"/>
          <p:cNvSpPr>
            <a:spLocks noGrp="1"/>
          </p:cNvSpPr>
          <p:nvPr>
            <p:ph type="sldNum" sz="quarter" idx="12"/>
          </p:nvPr>
        </p:nvSpPr>
        <p:spPr/>
        <p:txBody>
          <a:bodyPr/>
          <a:lstStyle/>
          <a:p>
            <a:fld id="{AFDDD188-DC0B-4A34-B4CC-4FC7411B2B39}" type="slidenum">
              <a:rPr lang="de-DE" smtClean="0"/>
              <a:t>15</a:t>
            </a:fld>
            <a:endParaRPr lang="de-DE"/>
          </a:p>
        </p:txBody>
      </p:sp>
    </p:spTree>
    <p:extLst>
      <p:ext uri="{BB962C8B-B14F-4D97-AF65-F5344CB8AC3E}">
        <p14:creationId xmlns:p14="http://schemas.microsoft.com/office/powerpoint/2010/main" val="12262355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err="1" smtClean="0"/>
              <a:t>Rqgis</a:t>
            </a:r>
            <a:endParaRPr lang="de-DE" dirty="0"/>
          </a:p>
        </p:txBody>
      </p:sp>
      <p:sp>
        <p:nvSpPr>
          <p:cNvPr id="8" name="Textplatzhalter 7"/>
          <p:cNvSpPr>
            <a:spLocks noGrp="1"/>
          </p:cNvSpPr>
          <p:nvPr>
            <p:ph type="body" idx="1"/>
          </p:nvPr>
        </p:nvSpPr>
        <p:spPr/>
        <p:txBody>
          <a:bodyPr/>
          <a:lstStyle/>
          <a:p>
            <a:endParaRPr lang="de-DE" dirty="0"/>
          </a:p>
        </p:txBody>
      </p:sp>
      <p:sp>
        <p:nvSpPr>
          <p:cNvPr id="5" name="Datumsplatzhalter 4"/>
          <p:cNvSpPr>
            <a:spLocks noGrp="1"/>
          </p:cNvSpPr>
          <p:nvPr>
            <p:ph type="dt" sz="half" idx="10"/>
          </p:nvPr>
        </p:nvSpPr>
        <p:spPr/>
        <p:txBody>
          <a:bodyPr/>
          <a:lstStyle/>
          <a:p>
            <a:r>
              <a:rPr lang="de-DE" smtClean="0"/>
              <a:t>Spring school 14.03.2017 | Dr. Jannes Münchow | RQGIS</a:t>
            </a:r>
            <a:endParaRPr lang="de-DE"/>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330" y="2204864"/>
            <a:ext cx="2850254" cy="1982255"/>
          </a:xfrm>
          <a:prstGeom prst="rect">
            <a:avLst/>
          </a:prstGeom>
        </p:spPr>
      </p:pic>
      <p:sp>
        <p:nvSpPr>
          <p:cNvPr id="2" name="Foliennummernplatzhalter 1"/>
          <p:cNvSpPr>
            <a:spLocks noGrp="1"/>
          </p:cNvSpPr>
          <p:nvPr>
            <p:ph type="sldNum" sz="quarter" idx="12"/>
          </p:nvPr>
        </p:nvSpPr>
        <p:spPr/>
        <p:txBody>
          <a:bodyPr/>
          <a:lstStyle/>
          <a:p>
            <a:fld id="{AFDDD188-DC0B-4A34-B4CC-4FC7411B2B39}" type="slidenum">
              <a:rPr lang="de-DE" smtClean="0"/>
              <a:t>16</a:t>
            </a:fld>
            <a:endParaRPr lang="de-DE"/>
          </a:p>
        </p:txBody>
      </p:sp>
    </p:spTree>
    <p:extLst>
      <p:ext uri="{BB962C8B-B14F-4D97-AF65-F5344CB8AC3E}">
        <p14:creationId xmlns:p14="http://schemas.microsoft.com/office/powerpoint/2010/main" val="35768434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QGIS – Python API</a:t>
            </a:r>
            <a:endParaRPr lang="de-DE" dirty="0"/>
          </a:p>
        </p:txBody>
      </p:sp>
      <p:pic>
        <p:nvPicPr>
          <p:cNvPr id="9" name="Inhaltsplatzhalt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510" y="1939943"/>
            <a:ext cx="3856258" cy="4086795"/>
          </a:xfrm>
        </p:spPr>
      </p:pic>
      <p:sp>
        <p:nvSpPr>
          <p:cNvPr id="5" name="Datumsplatzhalter 4"/>
          <p:cNvSpPr>
            <a:spLocks noGrp="1"/>
          </p:cNvSpPr>
          <p:nvPr>
            <p:ph type="dt" sz="half" idx="10"/>
          </p:nvPr>
        </p:nvSpPr>
        <p:spPr/>
        <p:txBody>
          <a:bodyPr/>
          <a:lstStyle/>
          <a:p>
            <a:r>
              <a:rPr lang="de-DE" smtClean="0"/>
              <a:t>Spring school 14.03.2017 | Dr. Jannes Münchow | RQGIS</a:t>
            </a:r>
            <a:endParaRPr lang="de-DE"/>
          </a:p>
        </p:txBody>
      </p:sp>
      <p:pic>
        <p:nvPicPr>
          <p:cNvPr id="10" name="Grafik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571" y="2201916"/>
            <a:ext cx="5220429" cy="3562847"/>
          </a:xfrm>
          <a:prstGeom prst="rect">
            <a:avLst/>
          </a:prstGeom>
        </p:spPr>
      </p:pic>
      <p:sp>
        <p:nvSpPr>
          <p:cNvPr id="2" name="Foliennummernplatzhalter 1"/>
          <p:cNvSpPr>
            <a:spLocks noGrp="1"/>
          </p:cNvSpPr>
          <p:nvPr>
            <p:ph type="sldNum" sz="quarter" idx="12"/>
          </p:nvPr>
        </p:nvSpPr>
        <p:spPr/>
        <p:txBody>
          <a:bodyPr/>
          <a:lstStyle/>
          <a:p>
            <a:fld id="{AFDDD188-DC0B-4A34-B4CC-4FC7411B2B39}" type="slidenum">
              <a:rPr lang="de-DE" smtClean="0"/>
              <a:t>17</a:t>
            </a:fld>
            <a:endParaRPr lang="de-DE"/>
          </a:p>
        </p:txBody>
      </p:sp>
    </p:spTree>
    <p:extLst>
      <p:ext uri="{BB962C8B-B14F-4D97-AF65-F5344CB8AC3E}">
        <p14:creationId xmlns:p14="http://schemas.microsoft.com/office/powerpoint/2010/main" val="254132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err="1" smtClean="0"/>
              <a:t>How</a:t>
            </a:r>
            <a:r>
              <a:rPr lang="de-DE" dirty="0" smtClean="0"/>
              <a:t> </a:t>
            </a:r>
            <a:r>
              <a:rPr lang="de-DE" dirty="0" err="1" smtClean="0"/>
              <a:t>does</a:t>
            </a:r>
            <a:r>
              <a:rPr lang="de-DE" dirty="0" smtClean="0"/>
              <a:t> </a:t>
            </a:r>
            <a:r>
              <a:rPr lang="de-DE" dirty="0" err="1" smtClean="0"/>
              <a:t>it</a:t>
            </a:r>
            <a:r>
              <a:rPr lang="de-DE" dirty="0" smtClean="0"/>
              <a:t> </a:t>
            </a:r>
            <a:r>
              <a:rPr lang="de-DE" dirty="0" err="1" smtClean="0"/>
              <a:t>work</a:t>
            </a:r>
            <a:r>
              <a:rPr lang="de-DE" dirty="0" smtClean="0"/>
              <a:t>?</a:t>
            </a:r>
            <a:endParaRPr lang="de-DE" dirty="0"/>
          </a:p>
        </p:txBody>
      </p:sp>
      <p:sp>
        <p:nvSpPr>
          <p:cNvPr id="4" name="Datumsplatzhalter 3"/>
          <p:cNvSpPr>
            <a:spLocks noGrp="1"/>
          </p:cNvSpPr>
          <p:nvPr>
            <p:ph type="dt" sz="half" idx="10"/>
          </p:nvPr>
        </p:nvSpPr>
        <p:spPr/>
        <p:txBody>
          <a:bodyPr/>
          <a:lstStyle/>
          <a:p>
            <a:r>
              <a:rPr lang="de-DE" smtClean="0"/>
              <a:t>Spring school 14.03.2017 | Dr. Jannes Münchow | RQGIS</a:t>
            </a:r>
            <a:endParaRPr lang="de-DE"/>
          </a:p>
        </p:txBody>
      </p:sp>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5896" y="1988841"/>
            <a:ext cx="990600" cy="866775"/>
          </a:xfrm>
          <a:prstGeom prst="rect">
            <a:avLst/>
          </a:prstGeom>
        </p:spPr>
      </p:pic>
      <p:sp>
        <p:nvSpPr>
          <p:cNvPr id="8" name="Freihandform 7"/>
          <p:cNvSpPr/>
          <p:nvPr/>
        </p:nvSpPr>
        <p:spPr>
          <a:xfrm>
            <a:off x="4814887" y="2638425"/>
            <a:ext cx="619161" cy="652463"/>
          </a:xfrm>
          <a:custGeom>
            <a:avLst/>
            <a:gdLst>
              <a:gd name="connsiteX0" fmla="*/ 0 w 619216"/>
              <a:gd name="connsiteY0" fmla="*/ 0 h 652463"/>
              <a:gd name="connsiteX1" fmla="*/ 238125 w 619216"/>
              <a:gd name="connsiteY1" fmla="*/ 42863 h 652463"/>
              <a:gd name="connsiteX2" fmla="*/ 442912 w 619216"/>
              <a:gd name="connsiteY2" fmla="*/ 171450 h 652463"/>
              <a:gd name="connsiteX3" fmla="*/ 590550 w 619216"/>
              <a:gd name="connsiteY3" fmla="*/ 414338 h 652463"/>
              <a:gd name="connsiteX4" fmla="*/ 619125 w 619216"/>
              <a:gd name="connsiteY4" fmla="*/ 652463 h 652463"/>
              <a:gd name="connsiteX0" fmla="*/ 0 w 619161"/>
              <a:gd name="connsiteY0" fmla="*/ 0 h 652463"/>
              <a:gd name="connsiteX1" fmla="*/ 238125 w 619161"/>
              <a:gd name="connsiteY1" fmla="*/ 42863 h 652463"/>
              <a:gd name="connsiteX2" fmla="*/ 459581 w 619161"/>
              <a:gd name="connsiteY2" fmla="*/ 176212 h 652463"/>
              <a:gd name="connsiteX3" fmla="*/ 590550 w 619161"/>
              <a:gd name="connsiteY3" fmla="*/ 414338 h 652463"/>
              <a:gd name="connsiteX4" fmla="*/ 619125 w 619161"/>
              <a:gd name="connsiteY4" fmla="*/ 652463 h 652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61" h="652463">
                <a:moveTo>
                  <a:pt x="0" y="0"/>
                </a:moveTo>
                <a:cubicBezTo>
                  <a:pt x="82153" y="7144"/>
                  <a:pt x="161528" y="13494"/>
                  <a:pt x="238125" y="42863"/>
                </a:cubicBezTo>
                <a:cubicBezTo>
                  <a:pt x="314722" y="72232"/>
                  <a:pt x="400844" y="114300"/>
                  <a:pt x="459581" y="176212"/>
                </a:cubicBezTo>
                <a:cubicBezTo>
                  <a:pt x="518318" y="238124"/>
                  <a:pt x="563959" y="334963"/>
                  <a:pt x="590550" y="414338"/>
                </a:cubicBezTo>
                <a:cubicBezTo>
                  <a:pt x="617141" y="493713"/>
                  <a:pt x="619522" y="573485"/>
                  <a:pt x="619125" y="652463"/>
                </a:cubicBezTo>
              </a:path>
            </a:pathLst>
          </a:custGeom>
          <a:noFill/>
          <a:ln>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1271" y="3290888"/>
            <a:ext cx="787400" cy="787400"/>
          </a:xfrm>
          <a:prstGeom prst="rect">
            <a:avLst/>
          </a:prstGeom>
        </p:spPr>
      </p:pic>
      <p:sp>
        <p:nvSpPr>
          <p:cNvPr id="10" name="Freihandform 9"/>
          <p:cNvSpPr/>
          <p:nvPr/>
        </p:nvSpPr>
        <p:spPr>
          <a:xfrm rot="5400000">
            <a:off x="4831538" y="4185443"/>
            <a:ext cx="619161" cy="652463"/>
          </a:xfrm>
          <a:custGeom>
            <a:avLst/>
            <a:gdLst>
              <a:gd name="connsiteX0" fmla="*/ 0 w 619216"/>
              <a:gd name="connsiteY0" fmla="*/ 0 h 652463"/>
              <a:gd name="connsiteX1" fmla="*/ 238125 w 619216"/>
              <a:gd name="connsiteY1" fmla="*/ 42863 h 652463"/>
              <a:gd name="connsiteX2" fmla="*/ 442912 w 619216"/>
              <a:gd name="connsiteY2" fmla="*/ 171450 h 652463"/>
              <a:gd name="connsiteX3" fmla="*/ 590550 w 619216"/>
              <a:gd name="connsiteY3" fmla="*/ 414338 h 652463"/>
              <a:gd name="connsiteX4" fmla="*/ 619125 w 619216"/>
              <a:gd name="connsiteY4" fmla="*/ 652463 h 652463"/>
              <a:gd name="connsiteX0" fmla="*/ 0 w 619161"/>
              <a:gd name="connsiteY0" fmla="*/ 0 h 652463"/>
              <a:gd name="connsiteX1" fmla="*/ 238125 w 619161"/>
              <a:gd name="connsiteY1" fmla="*/ 42863 h 652463"/>
              <a:gd name="connsiteX2" fmla="*/ 459581 w 619161"/>
              <a:gd name="connsiteY2" fmla="*/ 176212 h 652463"/>
              <a:gd name="connsiteX3" fmla="*/ 590550 w 619161"/>
              <a:gd name="connsiteY3" fmla="*/ 414338 h 652463"/>
              <a:gd name="connsiteX4" fmla="*/ 619125 w 619161"/>
              <a:gd name="connsiteY4" fmla="*/ 652463 h 652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61" h="652463">
                <a:moveTo>
                  <a:pt x="0" y="0"/>
                </a:moveTo>
                <a:cubicBezTo>
                  <a:pt x="82153" y="7144"/>
                  <a:pt x="161528" y="13494"/>
                  <a:pt x="238125" y="42863"/>
                </a:cubicBezTo>
                <a:cubicBezTo>
                  <a:pt x="314722" y="72232"/>
                  <a:pt x="400844" y="114300"/>
                  <a:pt x="459581" y="176212"/>
                </a:cubicBezTo>
                <a:cubicBezTo>
                  <a:pt x="518318" y="238124"/>
                  <a:pt x="563959" y="334963"/>
                  <a:pt x="590550" y="414338"/>
                </a:cubicBezTo>
                <a:cubicBezTo>
                  <a:pt x="617141" y="493713"/>
                  <a:pt x="619522" y="573485"/>
                  <a:pt x="619125" y="652463"/>
                </a:cubicBezTo>
              </a:path>
            </a:pathLst>
          </a:custGeom>
          <a:noFill/>
          <a:ln>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73056" y="4293096"/>
            <a:ext cx="853440" cy="853440"/>
          </a:xfrm>
          <a:prstGeom prst="rect">
            <a:avLst/>
          </a:prstGeom>
        </p:spPr>
      </p:pic>
      <p:sp>
        <p:nvSpPr>
          <p:cNvPr id="12" name="Freihandform 11"/>
          <p:cNvSpPr/>
          <p:nvPr/>
        </p:nvSpPr>
        <p:spPr>
          <a:xfrm rot="10800000">
            <a:off x="2992182" y="4202094"/>
            <a:ext cx="619161" cy="652463"/>
          </a:xfrm>
          <a:custGeom>
            <a:avLst/>
            <a:gdLst>
              <a:gd name="connsiteX0" fmla="*/ 0 w 619216"/>
              <a:gd name="connsiteY0" fmla="*/ 0 h 652463"/>
              <a:gd name="connsiteX1" fmla="*/ 238125 w 619216"/>
              <a:gd name="connsiteY1" fmla="*/ 42863 h 652463"/>
              <a:gd name="connsiteX2" fmla="*/ 442912 w 619216"/>
              <a:gd name="connsiteY2" fmla="*/ 171450 h 652463"/>
              <a:gd name="connsiteX3" fmla="*/ 590550 w 619216"/>
              <a:gd name="connsiteY3" fmla="*/ 414338 h 652463"/>
              <a:gd name="connsiteX4" fmla="*/ 619125 w 619216"/>
              <a:gd name="connsiteY4" fmla="*/ 652463 h 652463"/>
              <a:gd name="connsiteX0" fmla="*/ 0 w 619161"/>
              <a:gd name="connsiteY0" fmla="*/ 0 h 652463"/>
              <a:gd name="connsiteX1" fmla="*/ 238125 w 619161"/>
              <a:gd name="connsiteY1" fmla="*/ 42863 h 652463"/>
              <a:gd name="connsiteX2" fmla="*/ 459581 w 619161"/>
              <a:gd name="connsiteY2" fmla="*/ 176212 h 652463"/>
              <a:gd name="connsiteX3" fmla="*/ 590550 w 619161"/>
              <a:gd name="connsiteY3" fmla="*/ 414338 h 652463"/>
              <a:gd name="connsiteX4" fmla="*/ 619125 w 619161"/>
              <a:gd name="connsiteY4" fmla="*/ 652463 h 652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61" h="652463">
                <a:moveTo>
                  <a:pt x="0" y="0"/>
                </a:moveTo>
                <a:cubicBezTo>
                  <a:pt x="82153" y="7144"/>
                  <a:pt x="161528" y="13494"/>
                  <a:pt x="238125" y="42863"/>
                </a:cubicBezTo>
                <a:cubicBezTo>
                  <a:pt x="314722" y="72232"/>
                  <a:pt x="400844" y="114300"/>
                  <a:pt x="459581" y="176212"/>
                </a:cubicBezTo>
                <a:cubicBezTo>
                  <a:pt x="518318" y="238124"/>
                  <a:pt x="563959" y="334963"/>
                  <a:pt x="590550" y="414338"/>
                </a:cubicBezTo>
                <a:cubicBezTo>
                  <a:pt x="617141" y="493713"/>
                  <a:pt x="619522" y="573485"/>
                  <a:pt x="619125" y="652463"/>
                </a:cubicBezTo>
              </a:path>
            </a:pathLst>
          </a:custGeom>
          <a:noFill/>
          <a:ln>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Grafik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28481" y="3318290"/>
            <a:ext cx="727399" cy="732595"/>
          </a:xfrm>
          <a:prstGeom prst="rect">
            <a:avLst/>
          </a:prstGeom>
        </p:spPr>
      </p:pic>
      <p:sp>
        <p:nvSpPr>
          <p:cNvPr id="14" name="Freihandform 13"/>
          <p:cNvSpPr/>
          <p:nvPr/>
        </p:nvSpPr>
        <p:spPr>
          <a:xfrm rot="16200000">
            <a:off x="2975531" y="2655076"/>
            <a:ext cx="619161" cy="652463"/>
          </a:xfrm>
          <a:custGeom>
            <a:avLst/>
            <a:gdLst>
              <a:gd name="connsiteX0" fmla="*/ 0 w 619216"/>
              <a:gd name="connsiteY0" fmla="*/ 0 h 652463"/>
              <a:gd name="connsiteX1" fmla="*/ 238125 w 619216"/>
              <a:gd name="connsiteY1" fmla="*/ 42863 h 652463"/>
              <a:gd name="connsiteX2" fmla="*/ 442912 w 619216"/>
              <a:gd name="connsiteY2" fmla="*/ 171450 h 652463"/>
              <a:gd name="connsiteX3" fmla="*/ 590550 w 619216"/>
              <a:gd name="connsiteY3" fmla="*/ 414338 h 652463"/>
              <a:gd name="connsiteX4" fmla="*/ 619125 w 619216"/>
              <a:gd name="connsiteY4" fmla="*/ 652463 h 652463"/>
              <a:gd name="connsiteX0" fmla="*/ 0 w 619161"/>
              <a:gd name="connsiteY0" fmla="*/ 0 h 652463"/>
              <a:gd name="connsiteX1" fmla="*/ 238125 w 619161"/>
              <a:gd name="connsiteY1" fmla="*/ 42863 h 652463"/>
              <a:gd name="connsiteX2" fmla="*/ 459581 w 619161"/>
              <a:gd name="connsiteY2" fmla="*/ 176212 h 652463"/>
              <a:gd name="connsiteX3" fmla="*/ 590550 w 619161"/>
              <a:gd name="connsiteY3" fmla="*/ 414338 h 652463"/>
              <a:gd name="connsiteX4" fmla="*/ 619125 w 619161"/>
              <a:gd name="connsiteY4" fmla="*/ 652463 h 652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61" h="652463">
                <a:moveTo>
                  <a:pt x="0" y="0"/>
                </a:moveTo>
                <a:cubicBezTo>
                  <a:pt x="82153" y="7144"/>
                  <a:pt x="161528" y="13494"/>
                  <a:pt x="238125" y="42863"/>
                </a:cubicBezTo>
                <a:cubicBezTo>
                  <a:pt x="314722" y="72232"/>
                  <a:pt x="400844" y="114300"/>
                  <a:pt x="459581" y="176212"/>
                </a:cubicBezTo>
                <a:cubicBezTo>
                  <a:pt x="518318" y="238124"/>
                  <a:pt x="563959" y="334963"/>
                  <a:pt x="590550" y="414338"/>
                </a:cubicBezTo>
                <a:cubicBezTo>
                  <a:pt x="617141" y="493713"/>
                  <a:pt x="619522" y="573485"/>
                  <a:pt x="619125" y="652463"/>
                </a:cubicBezTo>
              </a:path>
            </a:pathLst>
          </a:custGeom>
          <a:noFill/>
          <a:ln>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oliennummernplatzhalter 1"/>
          <p:cNvSpPr>
            <a:spLocks noGrp="1"/>
          </p:cNvSpPr>
          <p:nvPr>
            <p:ph type="sldNum" sz="quarter" idx="12"/>
          </p:nvPr>
        </p:nvSpPr>
        <p:spPr/>
        <p:txBody>
          <a:bodyPr/>
          <a:lstStyle/>
          <a:p>
            <a:fld id="{AFDDD188-DC0B-4A34-B4CC-4FC7411B2B39}" type="slidenum">
              <a:rPr lang="de-DE" smtClean="0"/>
              <a:t>18</a:t>
            </a:fld>
            <a:endParaRPr lang="de-DE"/>
          </a:p>
        </p:txBody>
      </p:sp>
    </p:spTree>
    <p:extLst>
      <p:ext uri="{BB962C8B-B14F-4D97-AF65-F5344CB8AC3E}">
        <p14:creationId xmlns:p14="http://schemas.microsoft.com/office/powerpoint/2010/main" val="300158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strips(downLeft)">
                                      <p:cBhvr>
                                        <p:cTn id="16" dur="500"/>
                                        <p:tgtEl>
                                          <p:spTgt spid="1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9"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strips(upLeft)">
                                      <p:cBhvr>
                                        <p:cTn id="25" dur="500"/>
                                        <p:tgtEl>
                                          <p:spTgt spid="1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3"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strips(upRight)">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How</a:t>
            </a:r>
            <a:r>
              <a:rPr lang="de-DE" dirty="0" smtClean="0"/>
              <a:t> </a:t>
            </a:r>
            <a:r>
              <a:rPr lang="de-DE" dirty="0" err="1" smtClean="0"/>
              <a:t>to</a:t>
            </a:r>
            <a:r>
              <a:rPr lang="de-DE" dirty="0" smtClean="0"/>
              <a:t> </a:t>
            </a:r>
            <a:r>
              <a:rPr lang="de-DE" dirty="0" err="1" smtClean="0"/>
              <a:t>use</a:t>
            </a:r>
            <a:r>
              <a:rPr lang="de-DE" dirty="0" smtClean="0"/>
              <a:t> RQGIS</a:t>
            </a:r>
            <a:endParaRPr lang="de-DE" dirty="0"/>
          </a:p>
        </p:txBody>
      </p:sp>
      <p:sp>
        <p:nvSpPr>
          <p:cNvPr id="6" name="Inhaltsplatzhalter 5"/>
          <p:cNvSpPr>
            <a:spLocks noGrp="1"/>
          </p:cNvSpPr>
          <p:nvPr>
            <p:ph idx="1"/>
          </p:nvPr>
        </p:nvSpPr>
        <p:spPr/>
        <p:txBody>
          <a:bodyPr/>
          <a:lstStyle/>
          <a:p>
            <a:r>
              <a:rPr lang="de-DE" dirty="0" smtClean="0"/>
              <a:t>Download </a:t>
            </a:r>
            <a:r>
              <a:rPr lang="de-DE" dirty="0" err="1" smtClean="0"/>
              <a:t>it</a:t>
            </a:r>
            <a:r>
              <a:rPr lang="de-DE" dirty="0" smtClean="0"/>
              <a:t> </a:t>
            </a:r>
            <a:r>
              <a:rPr lang="de-DE" dirty="0" err="1" smtClean="0"/>
              <a:t>from</a:t>
            </a:r>
            <a:r>
              <a:rPr lang="de-DE" dirty="0" smtClean="0"/>
              <a:t> CRAN or </a:t>
            </a:r>
            <a:r>
              <a:rPr lang="de-DE" dirty="0" err="1" smtClean="0"/>
              <a:t>github</a:t>
            </a:r>
            <a:r>
              <a:rPr lang="de-DE" dirty="0" smtClean="0"/>
              <a:t> (</a:t>
            </a:r>
            <a:r>
              <a:rPr lang="de-DE" dirty="0" smtClean="0">
                <a:hlinkClick r:id="rId2"/>
              </a:rPr>
              <a:t>www.github.com/jannes-m/RQGIS</a:t>
            </a:r>
            <a:r>
              <a:rPr lang="de-DE" dirty="0" smtClean="0"/>
              <a:t>) </a:t>
            </a:r>
            <a:endParaRPr lang="de-DE" dirty="0"/>
          </a:p>
        </p:txBody>
      </p:sp>
      <p:sp>
        <p:nvSpPr>
          <p:cNvPr id="3" name="Datumsplatzhalter 2"/>
          <p:cNvSpPr>
            <a:spLocks noGrp="1"/>
          </p:cNvSpPr>
          <p:nvPr>
            <p:ph type="dt" sz="half" idx="10"/>
          </p:nvPr>
        </p:nvSpPr>
        <p:spPr/>
        <p:txBody>
          <a:bodyPr/>
          <a:lstStyle/>
          <a:p>
            <a:r>
              <a:rPr lang="de-DE" smtClean="0"/>
              <a:t>Spring school 14.03.2017 | Dr. Jannes Münchow | RQGIS</a:t>
            </a:r>
            <a:endParaRPr lang="de-DE"/>
          </a:p>
        </p:txBody>
      </p:sp>
      <p:sp>
        <p:nvSpPr>
          <p:cNvPr id="2" name="Foliennummernplatzhalter 1"/>
          <p:cNvSpPr>
            <a:spLocks noGrp="1"/>
          </p:cNvSpPr>
          <p:nvPr>
            <p:ph type="sldNum" sz="quarter" idx="12"/>
          </p:nvPr>
        </p:nvSpPr>
        <p:spPr/>
        <p:txBody>
          <a:bodyPr/>
          <a:lstStyle/>
          <a:p>
            <a:fld id="{AFDDD188-DC0B-4A34-B4CC-4FC7411B2B39}" type="slidenum">
              <a:rPr lang="de-DE" smtClean="0"/>
              <a:t>19</a:t>
            </a:fld>
            <a:endParaRPr lang="de-DE"/>
          </a:p>
        </p:txBody>
      </p:sp>
    </p:spTree>
    <p:extLst>
      <p:ext uri="{BB962C8B-B14F-4D97-AF65-F5344CB8AC3E}">
        <p14:creationId xmlns:p14="http://schemas.microsoft.com/office/powerpoint/2010/main" val="33619412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Who am I</a:t>
            </a:r>
            <a:endParaRPr lang="de-DE" dirty="0"/>
          </a:p>
        </p:txBody>
      </p:sp>
      <p:sp>
        <p:nvSpPr>
          <p:cNvPr id="8" name="Inhaltsplatzhalter 7"/>
          <p:cNvSpPr>
            <a:spLocks noGrp="1"/>
          </p:cNvSpPr>
          <p:nvPr>
            <p:ph idx="1"/>
          </p:nvPr>
        </p:nvSpPr>
        <p:spPr/>
        <p:txBody>
          <a:bodyPr/>
          <a:lstStyle/>
          <a:p>
            <a:r>
              <a:rPr lang="de-DE" dirty="0" smtClean="0"/>
              <a:t>Vielleicht nicht notwendig, weil ich schon vorgestellt wurde..</a:t>
            </a:r>
            <a:endParaRPr lang="de-DE" dirty="0"/>
          </a:p>
        </p:txBody>
      </p:sp>
      <p:sp>
        <p:nvSpPr>
          <p:cNvPr id="5" name="Datumsplatzhalter 4"/>
          <p:cNvSpPr>
            <a:spLocks noGrp="1"/>
          </p:cNvSpPr>
          <p:nvPr>
            <p:ph type="dt" sz="half" idx="10"/>
          </p:nvPr>
        </p:nvSpPr>
        <p:spPr/>
        <p:txBody>
          <a:bodyPr/>
          <a:lstStyle/>
          <a:p>
            <a:r>
              <a:rPr lang="de-DE" smtClean="0"/>
              <a:t>Spring school 14.03.2017 | Dr. Jannes Münchow | RQGIS</a:t>
            </a:r>
            <a:endParaRPr lang="de-DE"/>
          </a:p>
        </p:txBody>
      </p:sp>
      <p:sp>
        <p:nvSpPr>
          <p:cNvPr id="9" name="Foliennummernplatzhalter 8"/>
          <p:cNvSpPr>
            <a:spLocks noGrp="1"/>
          </p:cNvSpPr>
          <p:nvPr>
            <p:ph type="sldNum" sz="quarter" idx="12"/>
          </p:nvPr>
        </p:nvSpPr>
        <p:spPr/>
        <p:txBody>
          <a:bodyPr/>
          <a:lstStyle/>
          <a:p>
            <a:fld id="{AFDDD188-DC0B-4A34-B4CC-4FC7411B2B39}" type="slidenum">
              <a:rPr lang="de-DE" smtClean="0"/>
              <a:t>2</a:t>
            </a:fld>
            <a:endParaRPr lang="de-DE"/>
          </a:p>
        </p:txBody>
      </p:sp>
    </p:spTree>
    <p:extLst>
      <p:ext uri="{BB962C8B-B14F-4D97-AF65-F5344CB8AC3E}">
        <p14:creationId xmlns:p14="http://schemas.microsoft.com/office/powerpoint/2010/main" val="47952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Most </a:t>
            </a:r>
            <a:r>
              <a:rPr lang="de-DE" dirty="0" err="1" smtClean="0"/>
              <a:t>notable</a:t>
            </a:r>
            <a:r>
              <a:rPr lang="de-DE" dirty="0" smtClean="0"/>
              <a:t> </a:t>
            </a:r>
            <a:r>
              <a:rPr lang="de-DE" dirty="0" err="1" smtClean="0"/>
              <a:t>features</a:t>
            </a:r>
            <a:r>
              <a:rPr lang="de-DE" dirty="0" smtClean="0"/>
              <a:t> </a:t>
            </a:r>
            <a:r>
              <a:rPr lang="de-DE" dirty="0" err="1" smtClean="0"/>
              <a:t>of</a:t>
            </a:r>
            <a:r>
              <a:rPr lang="de-DE" dirty="0" smtClean="0"/>
              <a:t> RQGIS</a:t>
            </a:r>
            <a:endParaRPr lang="de-DE" dirty="0"/>
          </a:p>
        </p:txBody>
      </p:sp>
      <p:sp>
        <p:nvSpPr>
          <p:cNvPr id="3" name="Inhaltsplatzhalter 2"/>
          <p:cNvSpPr>
            <a:spLocks noGrp="1"/>
          </p:cNvSpPr>
          <p:nvPr>
            <p:ph idx="1"/>
          </p:nvPr>
        </p:nvSpPr>
        <p:spPr/>
        <p:txBody>
          <a:bodyPr/>
          <a:lstStyle/>
          <a:p>
            <a:r>
              <a:rPr lang="de-DE" dirty="0" smtClean="0"/>
              <a:t>QGIS </a:t>
            </a:r>
            <a:r>
              <a:rPr lang="de-DE" dirty="0" err="1" smtClean="0"/>
              <a:t>geoalgorithms</a:t>
            </a:r>
            <a:endParaRPr lang="de-DE" dirty="0" smtClean="0"/>
          </a:p>
          <a:p>
            <a:r>
              <a:rPr lang="de-DE" dirty="0" smtClean="0"/>
              <a:t>Access </a:t>
            </a:r>
            <a:r>
              <a:rPr lang="de-DE" dirty="0" err="1" smtClean="0"/>
              <a:t>to</a:t>
            </a:r>
            <a:r>
              <a:rPr lang="de-DE" dirty="0" smtClean="0"/>
              <a:t> </a:t>
            </a:r>
            <a:r>
              <a:rPr lang="de-DE" dirty="0" err="1" smtClean="0"/>
              <a:t>hundreds</a:t>
            </a:r>
            <a:r>
              <a:rPr lang="de-DE" dirty="0" smtClean="0"/>
              <a:t> </a:t>
            </a:r>
            <a:r>
              <a:rPr lang="de-DE" dirty="0" err="1" smtClean="0"/>
              <a:t>of</a:t>
            </a:r>
            <a:r>
              <a:rPr lang="de-DE" dirty="0" smtClean="0"/>
              <a:t> </a:t>
            </a:r>
            <a:r>
              <a:rPr lang="de-DE" dirty="0" err="1" smtClean="0"/>
              <a:t>further</a:t>
            </a:r>
            <a:r>
              <a:rPr lang="de-DE" dirty="0" smtClean="0"/>
              <a:t> </a:t>
            </a:r>
            <a:r>
              <a:rPr lang="de-DE" dirty="0" err="1" smtClean="0"/>
              <a:t>geoalgorithms</a:t>
            </a:r>
            <a:r>
              <a:rPr lang="de-DE" dirty="0" smtClean="0"/>
              <a:t>, </a:t>
            </a:r>
            <a:r>
              <a:rPr lang="de-DE" dirty="0" err="1" smtClean="0"/>
              <a:t>especially</a:t>
            </a:r>
            <a:r>
              <a:rPr lang="de-DE" dirty="0" smtClean="0"/>
              <a:t> SAGA- </a:t>
            </a:r>
            <a:r>
              <a:rPr lang="de-DE" dirty="0" err="1" smtClean="0"/>
              <a:t>and</a:t>
            </a:r>
            <a:r>
              <a:rPr lang="de-DE" dirty="0" smtClean="0"/>
              <a:t> GRASS-</a:t>
            </a:r>
            <a:r>
              <a:rPr lang="de-DE" dirty="0" err="1" smtClean="0"/>
              <a:t>geoalgorithms</a:t>
            </a:r>
            <a:endParaRPr lang="de-DE" dirty="0" smtClean="0"/>
          </a:p>
          <a:p>
            <a:r>
              <a:rPr lang="de-DE" dirty="0" smtClean="0"/>
              <a:t>R </a:t>
            </a:r>
            <a:r>
              <a:rPr lang="de-DE" dirty="0" err="1" smtClean="0"/>
              <a:t>users</a:t>
            </a:r>
            <a:r>
              <a:rPr lang="de-DE" dirty="0" smtClean="0"/>
              <a:t> </a:t>
            </a:r>
            <a:r>
              <a:rPr lang="de-DE" dirty="0" err="1" smtClean="0"/>
              <a:t>can</a:t>
            </a:r>
            <a:r>
              <a:rPr lang="de-DE" dirty="0" smtClean="0"/>
              <a:t> </a:t>
            </a:r>
            <a:r>
              <a:rPr lang="de-DE" dirty="0" err="1" smtClean="0"/>
              <a:t>stay</a:t>
            </a:r>
            <a:r>
              <a:rPr lang="de-DE" dirty="0" smtClean="0"/>
              <a:t> in </a:t>
            </a:r>
            <a:r>
              <a:rPr lang="de-DE" dirty="0" err="1" smtClean="0"/>
              <a:t>their</a:t>
            </a:r>
            <a:r>
              <a:rPr lang="de-DE" dirty="0" smtClean="0"/>
              <a:t> </a:t>
            </a:r>
            <a:r>
              <a:rPr lang="de-DE" dirty="0" err="1" smtClean="0"/>
              <a:t>environment</a:t>
            </a:r>
            <a:r>
              <a:rPr lang="de-DE" dirty="0" smtClean="0"/>
              <a:t> </a:t>
            </a:r>
            <a:r>
              <a:rPr lang="de-DE" dirty="0" err="1" smtClean="0"/>
              <a:t>without</a:t>
            </a:r>
            <a:r>
              <a:rPr lang="de-DE" dirty="0" smtClean="0"/>
              <a:t> </a:t>
            </a:r>
            <a:r>
              <a:rPr lang="de-DE" dirty="0" err="1" smtClean="0"/>
              <a:t>having</a:t>
            </a:r>
            <a:r>
              <a:rPr lang="de-DE" dirty="0" smtClean="0"/>
              <a:t> </a:t>
            </a:r>
            <a:r>
              <a:rPr lang="de-DE" dirty="0" err="1" smtClean="0"/>
              <a:t>to</a:t>
            </a:r>
            <a:r>
              <a:rPr lang="de-DE" dirty="0" smtClean="0"/>
              <a:t> </a:t>
            </a:r>
            <a:r>
              <a:rPr lang="de-DE" dirty="0" err="1" smtClean="0"/>
              <a:t>touch</a:t>
            </a:r>
            <a:r>
              <a:rPr lang="de-DE" dirty="0" smtClean="0"/>
              <a:t> Python</a:t>
            </a:r>
          </a:p>
          <a:p>
            <a:r>
              <a:rPr lang="de-DE" dirty="0" smtClean="0"/>
              <a:t>Convenience </a:t>
            </a:r>
            <a:r>
              <a:rPr lang="de-DE" dirty="0" err="1" smtClean="0"/>
              <a:t>functions</a:t>
            </a:r>
            <a:r>
              <a:rPr lang="de-DE" dirty="0" smtClean="0"/>
              <a:t> </a:t>
            </a:r>
            <a:r>
              <a:rPr lang="de-DE" dirty="0" err="1" smtClean="0">
                <a:latin typeface="Courier New" panose="02070309020205020404" pitchFamily="49" charset="0"/>
                <a:cs typeface="Courier New" panose="02070309020205020404" pitchFamily="49" charset="0"/>
              </a:rPr>
              <a:t>open_help</a:t>
            </a:r>
            <a:r>
              <a:rPr lang="de-DE" dirty="0" smtClean="0"/>
              <a:t>, </a:t>
            </a:r>
            <a:r>
              <a:rPr lang="de-DE" dirty="0" err="1" smtClean="0">
                <a:latin typeface="Courier New" panose="02070309020205020404" pitchFamily="49" charset="0"/>
                <a:cs typeface="Courier New" panose="02070309020205020404" pitchFamily="49" charset="0"/>
              </a:rPr>
              <a:t>get_args_man</a:t>
            </a:r>
            <a:r>
              <a:rPr lang="de-DE" dirty="0" smtClean="0"/>
              <a:t> </a:t>
            </a:r>
            <a:r>
              <a:rPr lang="de-DE" dirty="0" err="1" smtClean="0"/>
              <a:t>and</a:t>
            </a:r>
            <a:r>
              <a:rPr lang="de-DE" dirty="0" smtClean="0"/>
              <a:t> </a:t>
            </a:r>
            <a:r>
              <a:rPr lang="de-DE" dirty="0" err="1" smtClean="0">
                <a:latin typeface="Courier New" panose="02070309020205020404" pitchFamily="49" charset="0"/>
                <a:cs typeface="Courier New" panose="02070309020205020404" pitchFamily="49" charset="0"/>
              </a:rPr>
              <a:t>run_qgis</a:t>
            </a:r>
            <a:endParaRPr lang="de-DE" dirty="0" smtClean="0">
              <a:latin typeface="Courier New" panose="02070309020205020404" pitchFamily="49" charset="0"/>
              <a:cs typeface="Courier New" panose="02070309020205020404" pitchFamily="49" charset="0"/>
            </a:endParaRPr>
          </a:p>
        </p:txBody>
      </p:sp>
      <p:sp>
        <p:nvSpPr>
          <p:cNvPr id="4" name="Datumsplatzhalter 3"/>
          <p:cNvSpPr>
            <a:spLocks noGrp="1"/>
          </p:cNvSpPr>
          <p:nvPr>
            <p:ph type="dt" sz="half" idx="10"/>
          </p:nvPr>
        </p:nvSpPr>
        <p:spPr/>
        <p:txBody>
          <a:bodyPr/>
          <a:lstStyle/>
          <a:p>
            <a:r>
              <a:rPr lang="de-DE" smtClean="0"/>
              <a:t>Spring school 14.03.2017 | Dr. Jannes Münchow | RQGIS</a:t>
            </a:r>
            <a:endParaRPr lang="de-DE"/>
          </a:p>
        </p:txBody>
      </p:sp>
      <p:sp>
        <p:nvSpPr>
          <p:cNvPr id="6" name="Foliennummernplatzhalter 5"/>
          <p:cNvSpPr>
            <a:spLocks noGrp="1"/>
          </p:cNvSpPr>
          <p:nvPr>
            <p:ph type="sldNum" sz="quarter" idx="12"/>
          </p:nvPr>
        </p:nvSpPr>
        <p:spPr/>
        <p:txBody>
          <a:bodyPr/>
          <a:lstStyle/>
          <a:p>
            <a:fld id="{AFDDD188-DC0B-4A34-B4CC-4FC7411B2B39}" type="slidenum">
              <a:rPr lang="de-DE" smtClean="0"/>
              <a:t>20</a:t>
            </a:fld>
            <a:endParaRPr lang="de-DE"/>
          </a:p>
        </p:txBody>
      </p:sp>
    </p:spTree>
    <p:extLst>
      <p:ext uri="{BB962C8B-B14F-4D97-AF65-F5344CB8AC3E}">
        <p14:creationId xmlns:p14="http://schemas.microsoft.com/office/powerpoint/2010/main" val="3770032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dirty="0" smtClean="0"/>
          </a:p>
          <a:p>
            <a:endParaRPr lang="de-DE" dirty="0"/>
          </a:p>
          <a:p>
            <a:r>
              <a:rPr lang="de-DE" dirty="0" smtClean="0"/>
              <a:t>Switch </a:t>
            </a:r>
            <a:r>
              <a:rPr lang="de-DE" dirty="0" err="1" smtClean="0"/>
              <a:t>to</a:t>
            </a:r>
            <a:r>
              <a:rPr lang="de-DE"/>
              <a:t> </a:t>
            </a:r>
            <a:r>
              <a:rPr lang="de-DE" smtClean="0"/>
              <a:t>02_rqgis_xaringan.pdf </a:t>
            </a:r>
            <a:r>
              <a:rPr lang="de-DE" dirty="0" err="1" smtClean="0"/>
              <a:t>slides</a:t>
            </a:r>
            <a:r>
              <a:rPr lang="de-DE" dirty="0" smtClean="0"/>
              <a:t> </a:t>
            </a:r>
            <a:r>
              <a:rPr lang="de-DE" dirty="0" err="1" smtClean="0"/>
              <a:t>for</a:t>
            </a:r>
            <a:r>
              <a:rPr lang="de-DE" dirty="0" smtClean="0"/>
              <a:t> RQGIS </a:t>
            </a:r>
            <a:r>
              <a:rPr lang="de-DE" dirty="0" err="1" smtClean="0"/>
              <a:t>code</a:t>
            </a:r>
            <a:r>
              <a:rPr lang="de-DE" dirty="0" smtClean="0"/>
              <a:t> </a:t>
            </a:r>
            <a:r>
              <a:rPr lang="de-DE" dirty="0" err="1" smtClean="0"/>
              <a:t>examples</a:t>
            </a:r>
            <a:endParaRPr lang="de-DE" dirty="0"/>
          </a:p>
        </p:txBody>
      </p:sp>
      <p:sp>
        <p:nvSpPr>
          <p:cNvPr id="4" name="Datumsplatzhalter 3"/>
          <p:cNvSpPr>
            <a:spLocks noGrp="1"/>
          </p:cNvSpPr>
          <p:nvPr>
            <p:ph type="dt" sz="half" idx="10"/>
          </p:nvPr>
        </p:nvSpPr>
        <p:spPr/>
        <p:txBody>
          <a:bodyPr/>
          <a:lstStyle/>
          <a:p>
            <a:r>
              <a:rPr lang="de-DE" smtClean="0"/>
              <a:t>Spring school 14.03.2017 | Dr. Jannes Münchow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21</a:t>
            </a:fld>
            <a:endParaRPr lang="de-DE"/>
          </a:p>
        </p:txBody>
      </p:sp>
    </p:spTree>
    <p:extLst>
      <p:ext uri="{BB962C8B-B14F-4D97-AF65-F5344CB8AC3E}">
        <p14:creationId xmlns:p14="http://schemas.microsoft.com/office/powerpoint/2010/main" val="35607466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err="1" smtClean="0"/>
              <a:t>Ecological</a:t>
            </a:r>
            <a:r>
              <a:rPr lang="de-DE" dirty="0" smtClean="0"/>
              <a:t> </a:t>
            </a:r>
            <a:r>
              <a:rPr lang="de-DE" dirty="0" err="1" smtClean="0"/>
              <a:t>Example</a:t>
            </a:r>
            <a:endParaRPr lang="de-DE" dirty="0"/>
          </a:p>
        </p:txBody>
      </p:sp>
      <p:sp>
        <p:nvSpPr>
          <p:cNvPr id="7" name="Textplatzhalter 6"/>
          <p:cNvSpPr>
            <a:spLocks noGrp="1"/>
          </p:cNvSpPr>
          <p:nvPr>
            <p:ph type="body" idx="1"/>
          </p:nvPr>
        </p:nvSpPr>
        <p:spPr/>
        <p:txBody>
          <a:bodyPr/>
          <a:lstStyle/>
          <a:p>
            <a:endParaRPr lang="de-DE"/>
          </a:p>
        </p:txBody>
      </p:sp>
      <p:sp>
        <p:nvSpPr>
          <p:cNvPr id="4" name="Datumsplatzhalter 3"/>
          <p:cNvSpPr>
            <a:spLocks noGrp="1"/>
          </p:cNvSpPr>
          <p:nvPr>
            <p:ph type="dt" sz="half" idx="10"/>
          </p:nvPr>
        </p:nvSpPr>
        <p:spPr/>
        <p:txBody>
          <a:bodyPr/>
          <a:lstStyle/>
          <a:p>
            <a:r>
              <a:rPr lang="de-DE" smtClean="0"/>
              <a:t>Spring school 14.03.2017 | Dr. Jannes Münchow | RQGIS</a:t>
            </a:r>
            <a:endParaRPr lang="de-DE"/>
          </a:p>
        </p:txBody>
      </p:sp>
      <p:pic>
        <p:nvPicPr>
          <p:cNvPr id="9" name="Grafik 8"/>
          <p:cNvPicPr>
            <a:picLocks noChangeAspect="1"/>
          </p:cNvPicPr>
          <p:nvPr/>
        </p:nvPicPr>
        <p:blipFill rotWithShape="1">
          <a:blip r:embed="rId2" cstate="print">
            <a:extLst>
              <a:ext uri="{28A0092B-C50C-407E-A947-70E740481C1C}">
                <a14:useLocalDpi xmlns:a14="http://schemas.microsoft.com/office/drawing/2010/main" val="0"/>
              </a:ext>
            </a:extLst>
          </a:blip>
          <a:srcRect l="10000" r="23225" b="25071"/>
          <a:stretch/>
        </p:blipFill>
        <p:spPr>
          <a:xfrm>
            <a:off x="722313" y="2647681"/>
            <a:ext cx="6105832" cy="1568989"/>
          </a:xfrm>
          <a:prstGeom prst="rect">
            <a:avLst/>
          </a:prstGeom>
        </p:spPr>
      </p:pic>
      <p:sp>
        <p:nvSpPr>
          <p:cNvPr id="2" name="Foliennummernplatzhalter 1"/>
          <p:cNvSpPr>
            <a:spLocks noGrp="1"/>
          </p:cNvSpPr>
          <p:nvPr>
            <p:ph type="sldNum" sz="quarter" idx="12"/>
          </p:nvPr>
        </p:nvSpPr>
        <p:spPr/>
        <p:txBody>
          <a:bodyPr/>
          <a:lstStyle/>
          <a:p>
            <a:fld id="{AFDDD188-DC0B-4A34-B4CC-4FC7411B2B39}" type="slidenum">
              <a:rPr lang="de-DE" smtClean="0"/>
              <a:t>22</a:t>
            </a:fld>
            <a:endParaRPr lang="de-DE"/>
          </a:p>
        </p:txBody>
      </p:sp>
      <p:sp>
        <p:nvSpPr>
          <p:cNvPr id="3" name="Textfeld 2"/>
          <p:cNvSpPr txBox="1"/>
          <p:nvPr/>
        </p:nvSpPr>
        <p:spPr>
          <a:xfrm>
            <a:off x="326777" y="5229200"/>
            <a:ext cx="8421687" cy="738664"/>
          </a:xfrm>
          <a:prstGeom prst="rect">
            <a:avLst/>
          </a:prstGeom>
          <a:noFill/>
        </p:spPr>
        <p:txBody>
          <a:bodyPr wrap="square" rtlCol="0">
            <a:spAutoFit/>
          </a:bodyPr>
          <a:lstStyle/>
          <a:p>
            <a:pPr marL="288000" indent="-432000"/>
            <a:r>
              <a:rPr lang="de-DE" sz="1400" dirty="0"/>
              <a:t>Muenchow </a:t>
            </a:r>
            <a:r>
              <a:rPr lang="de-DE" sz="1400" dirty="0" smtClean="0"/>
              <a:t>J., Bräuning A., Rodriguez E.F. &amp; </a:t>
            </a:r>
            <a:r>
              <a:rPr lang="de-DE" sz="1400" dirty="0"/>
              <a:t>von Wehrden </a:t>
            </a:r>
            <a:r>
              <a:rPr lang="de-DE" sz="1400" dirty="0" smtClean="0"/>
              <a:t>H. </a:t>
            </a:r>
            <a:r>
              <a:rPr lang="de-DE" sz="1400" dirty="0"/>
              <a:t>(</a:t>
            </a:r>
            <a:r>
              <a:rPr lang="de-DE" sz="1400" dirty="0" smtClean="0"/>
              <a:t>2013): </a:t>
            </a:r>
            <a:r>
              <a:rPr lang="de-DE" sz="1400" dirty="0" err="1" smtClean="0"/>
              <a:t>Predictive</a:t>
            </a:r>
            <a:r>
              <a:rPr lang="de-DE" sz="1400" dirty="0" smtClean="0"/>
              <a:t> </a:t>
            </a:r>
            <a:r>
              <a:rPr lang="de-DE" sz="1400" dirty="0" err="1" smtClean="0"/>
              <a:t>mapping</a:t>
            </a:r>
            <a:r>
              <a:rPr lang="de-DE" sz="1400" dirty="0" smtClean="0"/>
              <a:t> </a:t>
            </a:r>
            <a:r>
              <a:rPr lang="en-US" sz="1400" dirty="0" smtClean="0"/>
              <a:t>of species </a:t>
            </a:r>
            <a:r>
              <a:rPr lang="en-US" sz="1400" dirty="0"/>
              <a:t>r</a:t>
            </a:r>
            <a:r>
              <a:rPr lang="en-US" sz="1400" dirty="0" smtClean="0"/>
              <a:t>ichness </a:t>
            </a:r>
            <a:r>
              <a:rPr lang="en-US" sz="1400" dirty="0"/>
              <a:t>and </a:t>
            </a:r>
            <a:r>
              <a:rPr lang="en-US" sz="1400" dirty="0" smtClean="0"/>
              <a:t>plant species‘ distributions </a:t>
            </a:r>
            <a:r>
              <a:rPr lang="en-US" sz="1400" dirty="0"/>
              <a:t>of a Peruvian </a:t>
            </a:r>
            <a:r>
              <a:rPr lang="en-US" sz="1400" dirty="0" smtClean="0"/>
              <a:t>fog </a:t>
            </a:r>
            <a:r>
              <a:rPr lang="en-US" sz="1400" dirty="0"/>
              <a:t>o</a:t>
            </a:r>
            <a:r>
              <a:rPr lang="en-US" sz="1400" dirty="0" smtClean="0"/>
              <a:t>asis </a:t>
            </a:r>
            <a:r>
              <a:rPr lang="en-US" sz="1400" dirty="0"/>
              <a:t>a</a:t>
            </a:r>
            <a:r>
              <a:rPr lang="en-US" sz="1400" dirty="0" smtClean="0"/>
              <a:t>long an </a:t>
            </a:r>
            <a:r>
              <a:rPr lang="de-DE" sz="1400" dirty="0" err="1" smtClean="0"/>
              <a:t>altitudinal</a:t>
            </a:r>
            <a:r>
              <a:rPr lang="de-DE" sz="1400" dirty="0" smtClean="0"/>
              <a:t> </a:t>
            </a:r>
            <a:r>
              <a:rPr lang="de-DE" sz="1400" dirty="0" err="1"/>
              <a:t>g</a:t>
            </a:r>
            <a:r>
              <a:rPr lang="de-DE" sz="1400" dirty="0" err="1" smtClean="0"/>
              <a:t>radient</a:t>
            </a:r>
            <a:r>
              <a:rPr lang="de-DE" sz="1400" dirty="0" smtClean="0"/>
              <a:t>. </a:t>
            </a:r>
            <a:r>
              <a:rPr lang="de-DE" sz="1400" dirty="0" err="1"/>
              <a:t>Biotropica</a:t>
            </a:r>
            <a:r>
              <a:rPr lang="de-DE" sz="1400" dirty="0"/>
              <a:t>, 45(5), </a:t>
            </a:r>
            <a:r>
              <a:rPr lang="de-DE" sz="1400" dirty="0" smtClean="0"/>
              <a:t>557-566</a:t>
            </a:r>
            <a:r>
              <a:rPr lang="de-DE" sz="1400" dirty="0"/>
              <a:t>. </a:t>
            </a:r>
            <a:r>
              <a:rPr lang="de-DE" sz="1400" dirty="0" smtClean="0"/>
              <a:t>doi:10.1111/btp.12049.</a:t>
            </a:r>
            <a:endParaRPr lang="de-DE" sz="1400" dirty="0"/>
          </a:p>
        </p:txBody>
      </p:sp>
    </p:spTree>
    <p:extLst>
      <p:ext uri="{BB962C8B-B14F-4D97-AF65-F5344CB8AC3E}">
        <p14:creationId xmlns:p14="http://schemas.microsoft.com/office/powerpoint/2010/main" val="3178711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57200" y="186956"/>
            <a:ext cx="8229600" cy="1143000"/>
          </a:xfrm>
        </p:spPr>
        <p:txBody>
          <a:bodyPr/>
          <a:lstStyle/>
          <a:p>
            <a:r>
              <a:rPr lang="de-DE" dirty="0" smtClean="0"/>
              <a:t>Study </a:t>
            </a:r>
            <a:r>
              <a:rPr lang="de-DE" dirty="0" err="1" smtClean="0"/>
              <a:t>area</a:t>
            </a:r>
            <a:r>
              <a:rPr lang="de-DE" dirty="0" smtClean="0"/>
              <a:t> – Mount </a:t>
            </a:r>
            <a:r>
              <a:rPr lang="de-DE" dirty="0" err="1" smtClean="0"/>
              <a:t>Mongón</a:t>
            </a:r>
            <a:endParaRPr lang="de-DE" dirty="0"/>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985" y="2152975"/>
            <a:ext cx="3600450" cy="3588389"/>
          </a:xfrm>
          <a:prstGeom prst="rect">
            <a:avLst/>
          </a:prstGeom>
        </p:spPr>
      </p:pic>
      <p:sp>
        <p:nvSpPr>
          <p:cNvPr id="7" name="Ellipse 6"/>
          <p:cNvSpPr/>
          <p:nvPr/>
        </p:nvSpPr>
        <p:spPr>
          <a:xfrm>
            <a:off x="2352785" y="3796479"/>
            <a:ext cx="171450" cy="17145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8" name="Textfeld 7"/>
          <p:cNvSpPr txBox="1"/>
          <p:nvPr/>
        </p:nvSpPr>
        <p:spPr>
          <a:xfrm>
            <a:off x="2374310" y="4010747"/>
            <a:ext cx="950026" cy="323165"/>
          </a:xfrm>
          <a:prstGeom prst="rect">
            <a:avLst/>
          </a:prstGeom>
          <a:solidFill>
            <a:schemeClr val="bg1">
              <a:alpha val="50000"/>
            </a:schemeClr>
          </a:solidFill>
        </p:spPr>
        <p:txBody>
          <a:bodyPr wrap="square" rtlCol="0">
            <a:spAutoFit/>
          </a:bodyPr>
          <a:lstStyle/>
          <a:p>
            <a:r>
              <a:rPr lang="de-DE" sz="1500" dirty="0">
                <a:latin typeface="Helvetica Neue"/>
              </a:rPr>
              <a:t>Mongón</a:t>
            </a:r>
          </a:p>
        </p:txBody>
      </p:sp>
      <p:pic>
        <p:nvPicPr>
          <p:cNvPr id="12" name="Inhaltsplatzhalter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2440" y="2154486"/>
            <a:ext cx="3872911" cy="3394472"/>
          </a:xfrm>
          <a:prstGeom prst="rect">
            <a:avLst/>
          </a:prstGeom>
        </p:spPr>
      </p:pic>
      <p:sp>
        <p:nvSpPr>
          <p:cNvPr id="13" name="Textfeld 12"/>
          <p:cNvSpPr txBox="1"/>
          <p:nvPr/>
        </p:nvSpPr>
        <p:spPr>
          <a:xfrm>
            <a:off x="4635795" y="5580137"/>
            <a:ext cx="1828800" cy="369332"/>
          </a:xfrm>
          <a:prstGeom prst="rect">
            <a:avLst/>
          </a:prstGeom>
          <a:noFill/>
        </p:spPr>
        <p:txBody>
          <a:bodyPr wrap="square" rtlCol="0">
            <a:spAutoFit/>
          </a:bodyPr>
          <a:lstStyle/>
          <a:p>
            <a:r>
              <a:rPr lang="de-DE" sz="900" dirty="0"/>
              <a:t>Source: Google Earth.</a:t>
            </a:r>
          </a:p>
          <a:p>
            <a:endParaRPr lang="de-DE" sz="900" dirty="0">
              <a:latin typeface="Helvetica Neue"/>
            </a:endParaRPr>
          </a:p>
        </p:txBody>
      </p:sp>
      <p:pic>
        <p:nvPicPr>
          <p:cNvPr id="14" name="Grafik 1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295" y="3735774"/>
            <a:ext cx="1029001" cy="1098528"/>
          </a:xfrm>
          <a:prstGeom prst="rect">
            <a:avLst/>
          </a:prstGeom>
        </p:spPr>
      </p:pic>
      <p:sp>
        <p:nvSpPr>
          <p:cNvPr id="3" name="Datumsplatzhalter 2"/>
          <p:cNvSpPr>
            <a:spLocks noGrp="1"/>
          </p:cNvSpPr>
          <p:nvPr>
            <p:ph type="dt" sz="half" idx="10"/>
          </p:nvPr>
        </p:nvSpPr>
        <p:spPr/>
        <p:txBody>
          <a:bodyPr/>
          <a:lstStyle/>
          <a:p>
            <a:r>
              <a:rPr lang="de-DE" smtClean="0"/>
              <a:t>Spring school 14.03.2017 | Dr. Jannes Münchow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23</a:t>
            </a:fld>
            <a:endParaRPr lang="de-DE"/>
          </a:p>
        </p:txBody>
      </p:sp>
    </p:spTree>
    <p:extLst>
      <p:ext uri="{BB962C8B-B14F-4D97-AF65-F5344CB8AC3E}">
        <p14:creationId xmlns:p14="http://schemas.microsoft.com/office/powerpoint/2010/main" val="238143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6"/>
                                        </p:tgtEl>
                                        <p:attrNameLst>
                                          <p:attrName>style.opacity</p:attrName>
                                        </p:attrNameLst>
                                      </p:cBhvr>
                                      <p:to>
                                        <p:strVal val="0.7"/>
                                      </p:to>
                                    </p:set>
                                    <p:animEffect filter="image" prLst="opacity: 0.7">
                                      <p:cBhvr rctx="IE">
                                        <p:cTn id="7" dur="indefinite"/>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10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err="1" smtClean="0"/>
              <a:t>Lomas</a:t>
            </a:r>
            <a:r>
              <a:rPr lang="de-DE" dirty="0" smtClean="0"/>
              <a:t> – </a:t>
            </a:r>
            <a:r>
              <a:rPr lang="de-DE" dirty="0" err="1" smtClean="0"/>
              <a:t>scientific</a:t>
            </a:r>
            <a:r>
              <a:rPr lang="de-DE" dirty="0" smtClean="0"/>
              <a:t> </a:t>
            </a:r>
            <a:r>
              <a:rPr lang="de-DE" dirty="0" err="1" smtClean="0"/>
              <a:t>context</a:t>
            </a:r>
            <a:endParaRPr lang="de-DE" dirty="0"/>
          </a:p>
        </p:txBody>
      </p:sp>
      <p:sp>
        <p:nvSpPr>
          <p:cNvPr id="10" name="Inhaltsplatzhalter 9"/>
          <p:cNvSpPr>
            <a:spLocks noGrp="1"/>
          </p:cNvSpPr>
          <p:nvPr>
            <p:ph sz="half" idx="1"/>
          </p:nvPr>
        </p:nvSpPr>
        <p:spPr/>
        <p:txBody>
          <a:bodyPr/>
          <a:lstStyle/>
          <a:p>
            <a:r>
              <a:rPr lang="de-DE" dirty="0" err="1" smtClean="0"/>
              <a:t>Highly</a:t>
            </a:r>
            <a:r>
              <a:rPr lang="de-DE" dirty="0" smtClean="0"/>
              <a:t> </a:t>
            </a:r>
            <a:r>
              <a:rPr lang="de-DE" dirty="0" err="1" smtClean="0"/>
              <a:t>endemic</a:t>
            </a:r>
            <a:r>
              <a:rPr lang="de-DE" dirty="0" smtClean="0"/>
              <a:t> </a:t>
            </a:r>
            <a:r>
              <a:rPr lang="de-DE" dirty="0" err="1" smtClean="0"/>
              <a:t>and</a:t>
            </a:r>
            <a:r>
              <a:rPr lang="de-DE" dirty="0" smtClean="0"/>
              <a:t> </a:t>
            </a:r>
            <a:r>
              <a:rPr lang="de-DE" dirty="0" err="1" smtClean="0"/>
              <a:t>strongly</a:t>
            </a:r>
            <a:r>
              <a:rPr lang="de-DE" dirty="0" smtClean="0"/>
              <a:t> </a:t>
            </a:r>
            <a:r>
              <a:rPr lang="de-DE" dirty="0" err="1" smtClean="0"/>
              <a:t>endangered</a:t>
            </a:r>
            <a:r>
              <a:rPr lang="de-DE" dirty="0" smtClean="0"/>
              <a:t> </a:t>
            </a:r>
            <a:r>
              <a:rPr lang="de-DE" dirty="0" err="1" smtClean="0"/>
              <a:t>vegetation</a:t>
            </a:r>
            <a:r>
              <a:rPr lang="de-DE" dirty="0" smtClean="0"/>
              <a:t> </a:t>
            </a:r>
            <a:r>
              <a:rPr lang="de-DE" dirty="0" err="1" smtClean="0"/>
              <a:t>formation</a:t>
            </a:r>
            <a:r>
              <a:rPr lang="de-DE" dirty="0" smtClean="0"/>
              <a:t> just </a:t>
            </a:r>
            <a:r>
              <a:rPr lang="de-DE" dirty="0" err="1" smtClean="0"/>
              <a:t>living</a:t>
            </a:r>
            <a:r>
              <a:rPr lang="de-DE" dirty="0" smtClean="0"/>
              <a:t> </a:t>
            </a:r>
            <a:r>
              <a:rPr lang="de-DE" dirty="0" err="1" smtClean="0"/>
              <a:t>of</a:t>
            </a:r>
            <a:r>
              <a:rPr lang="de-DE" dirty="0" smtClean="0"/>
              <a:t> </a:t>
            </a:r>
            <a:r>
              <a:rPr lang="de-DE" dirty="0" err="1" smtClean="0"/>
              <a:t>fog</a:t>
            </a:r>
            <a:endParaRPr lang="de-DE" dirty="0" smtClean="0"/>
          </a:p>
          <a:p>
            <a:r>
              <a:rPr lang="de-DE" dirty="0" err="1" smtClean="0"/>
              <a:t>Altitudinal</a:t>
            </a:r>
            <a:r>
              <a:rPr lang="de-DE" dirty="0" smtClean="0"/>
              <a:t> </a:t>
            </a:r>
            <a:r>
              <a:rPr lang="de-DE" dirty="0" err="1" smtClean="0"/>
              <a:t>gradient</a:t>
            </a:r>
            <a:r>
              <a:rPr lang="de-DE" dirty="0" smtClean="0"/>
              <a:t> </a:t>
            </a:r>
          </a:p>
          <a:p>
            <a:r>
              <a:rPr lang="de-DE" dirty="0" err="1" smtClean="0"/>
              <a:t>Influence</a:t>
            </a:r>
            <a:r>
              <a:rPr lang="de-DE" dirty="0" smtClean="0"/>
              <a:t> </a:t>
            </a:r>
            <a:r>
              <a:rPr lang="de-DE" dirty="0" err="1" smtClean="0"/>
              <a:t>of</a:t>
            </a:r>
            <a:r>
              <a:rPr lang="de-DE" dirty="0" smtClean="0"/>
              <a:t> ENSO</a:t>
            </a:r>
          </a:p>
          <a:p>
            <a:r>
              <a:rPr lang="de-DE" dirty="0" err="1"/>
              <a:t>Spatial</a:t>
            </a:r>
            <a:r>
              <a:rPr lang="de-DE" dirty="0"/>
              <a:t> </a:t>
            </a:r>
            <a:r>
              <a:rPr lang="de-DE" dirty="0" err="1"/>
              <a:t>prediction</a:t>
            </a:r>
            <a:r>
              <a:rPr lang="de-DE" dirty="0"/>
              <a:t> </a:t>
            </a:r>
            <a:r>
              <a:rPr lang="de-DE" dirty="0" err="1"/>
              <a:t>map</a:t>
            </a:r>
            <a:r>
              <a:rPr lang="de-DE" dirty="0"/>
              <a:t> </a:t>
            </a:r>
            <a:r>
              <a:rPr lang="de-DE" dirty="0" err="1" smtClean="0"/>
              <a:t>of</a:t>
            </a:r>
            <a:r>
              <a:rPr lang="de-DE" dirty="0" smtClean="0"/>
              <a:t> </a:t>
            </a:r>
            <a:r>
              <a:rPr lang="de-DE" dirty="0" err="1" smtClean="0"/>
              <a:t>species</a:t>
            </a:r>
            <a:r>
              <a:rPr lang="de-DE" dirty="0" smtClean="0"/>
              <a:t> </a:t>
            </a:r>
            <a:r>
              <a:rPr lang="de-DE" dirty="0" err="1" smtClean="0"/>
              <a:t>richness</a:t>
            </a:r>
            <a:r>
              <a:rPr lang="de-DE" dirty="0" smtClean="0"/>
              <a:t> </a:t>
            </a:r>
            <a:r>
              <a:rPr lang="de-DE" dirty="0" err="1" smtClean="0"/>
              <a:t>to</a:t>
            </a:r>
            <a:r>
              <a:rPr lang="de-DE" dirty="0" smtClean="0"/>
              <a:t> </a:t>
            </a:r>
            <a:r>
              <a:rPr lang="de-DE" dirty="0" err="1" smtClean="0"/>
              <a:t>delineate</a:t>
            </a:r>
            <a:r>
              <a:rPr lang="de-DE" dirty="0" smtClean="0"/>
              <a:t> </a:t>
            </a:r>
            <a:r>
              <a:rPr lang="de-DE" dirty="0" err="1"/>
              <a:t>conservation</a:t>
            </a:r>
            <a:r>
              <a:rPr lang="de-DE" dirty="0"/>
              <a:t> </a:t>
            </a:r>
            <a:r>
              <a:rPr lang="de-DE" dirty="0" err="1"/>
              <a:t>areas</a:t>
            </a:r>
            <a:endParaRPr lang="de-DE" dirty="0"/>
          </a:p>
          <a:p>
            <a:endParaRPr lang="de-DE" dirty="0"/>
          </a:p>
        </p:txBody>
      </p:sp>
      <p:sp>
        <p:nvSpPr>
          <p:cNvPr id="11" name="Inhaltsplatzhalter 10"/>
          <p:cNvSpPr>
            <a:spLocks noGrp="1"/>
          </p:cNvSpPr>
          <p:nvPr>
            <p:ph sz="half" idx="2"/>
          </p:nvPr>
        </p:nvSpPr>
        <p:spPr/>
        <p:txBody>
          <a:bodyPr/>
          <a:lstStyle/>
          <a:p>
            <a:endParaRPr lang="de-DE"/>
          </a:p>
        </p:txBody>
      </p:sp>
      <p:sp>
        <p:nvSpPr>
          <p:cNvPr id="4" name="Datumsplatzhalter 3"/>
          <p:cNvSpPr>
            <a:spLocks noGrp="1"/>
          </p:cNvSpPr>
          <p:nvPr>
            <p:ph type="dt" sz="half" idx="10"/>
          </p:nvPr>
        </p:nvSpPr>
        <p:spPr/>
        <p:txBody>
          <a:bodyPr/>
          <a:lstStyle/>
          <a:p>
            <a:r>
              <a:rPr lang="de-DE" smtClean="0"/>
              <a:t>Spring school 14.03.2017 | Dr. Jannes Münchow | RQGIS</a:t>
            </a:r>
            <a:endParaRPr lang="de-DE"/>
          </a:p>
        </p:txBody>
      </p:sp>
      <p:pic>
        <p:nvPicPr>
          <p:cNvPr id="12" name="Inhaltsplatzhalt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5918" y="1988840"/>
            <a:ext cx="4523163" cy="3391593"/>
          </a:xfrm>
          <a:prstGeom prst="rect">
            <a:avLst/>
          </a:prstGeom>
        </p:spPr>
      </p:pic>
      <p:sp>
        <p:nvSpPr>
          <p:cNvPr id="2" name="Foliennummernplatzhalter 1"/>
          <p:cNvSpPr>
            <a:spLocks noGrp="1"/>
          </p:cNvSpPr>
          <p:nvPr>
            <p:ph type="sldNum" sz="quarter" idx="12"/>
          </p:nvPr>
        </p:nvSpPr>
        <p:spPr/>
        <p:txBody>
          <a:bodyPr/>
          <a:lstStyle/>
          <a:p>
            <a:fld id="{AFDDD188-DC0B-4A34-B4CC-4FC7411B2B39}" type="slidenum">
              <a:rPr lang="de-DE" smtClean="0"/>
              <a:t>24</a:t>
            </a:fld>
            <a:endParaRPr lang="de-DE"/>
          </a:p>
        </p:txBody>
      </p:sp>
    </p:spTree>
    <p:extLst>
      <p:ext uri="{BB962C8B-B14F-4D97-AF65-F5344CB8AC3E}">
        <p14:creationId xmlns:p14="http://schemas.microsoft.com/office/powerpoint/2010/main" val="28772197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p:cNvSpPr>
            <a:spLocks noGrp="1"/>
          </p:cNvSpPr>
          <p:nvPr>
            <p:ph type="title"/>
          </p:nvPr>
        </p:nvSpPr>
        <p:spPr/>
        <p:txBody>
          <a:bodyPr>
            <a:normAutofit/>
          </a:bodyPr>
          <a:lstStyle/>
          <a:p>
            <a:r>
              <a:rPr lang="de-DE" dirty="0" err="1" smtClean="0"/>
              <a:t>Austral</a:t>
            </a:r>
            <a:r>
              <a:rPr lang="de-DE" dirty="0" smtClean="0"/>
              <a:t> </a:t>
            </a:r>
            <a:r>
              <a:rPr lang="de-DE" dirty="0" err="1" smtClean="0"/>
              <a:t>summer</a:t>
            </a:r>
            <a:endParaRPr lang="de-DE" dirty="0"/>
          </a:p>
        </p:txBody>
      </p:sp>
      <p:pic>
        <p:nvPicPr>
          <p:cNvPr id="20" name="Inhaltsplatzhalter 1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80407" y="1602119"/>
            <a:ext cx="6783185" cy="4522124"/>
          </a:xfrm>
        </p:spPr>
      </p:pic>
      <p:sp>
        <p:nvSpPr>
          <p:cNvPr id="2" name="Datumsplatzhalter 1"/>
          <p:cNvSpPr>
            <a:spLocks noGrp="1"/>
          </p:cNvSpPr>
          <p:nvPr>
            <p:ph type="dt" sz="half" idx="10"/>
          </p:nvPr>
        </p:nvSpPr>
        <p:spPr/>
        <p:txBody>
          <a:bodyPr/>
          <a:lstStyle/>
          <a:p>
            <a:r>
              <a:rPr lang="de-DE" smtClean="0"/>
              <a:t>Spring school 14.03.2017 | Dr. Jannes Münchow | RQGIS</a:t>
            </a:r>
            <a:endParaRPr lang="de-DE"/>
          </a:p>
        </p:txBody>
      </p:sp>
      <p:sp>
        <p:nvSpPr>
          <p:cNvPr id="3" name="Foliennummernplatzhalter 2"/>
          <p:cNvSpPr>
            <a:spLocks noGrp="1"/>
          </p:cNvSpPr>
          <p:nvPr>
            <p:ph type="sldNum" sz="quarter" idx="12"/>
          </p:nvPr>
        </p:nvSpPr>
        <p:spPr/>
        <p:txBody>
          <a:bodyPr/>
          <a:lstStyle/>
          <a:p>
            <a:fld id="{AFDDD188-DC0B-4A34-B4CC-4FC7411B2B39}" type="slidenum">
              <a:rPr lang="de-DE" smtClean="0"/>
              <a:t>25</a:t>
            </a:fld>
            <a:endParaRPr lang="de-DE"/>
          </a:p>
        </p:txBody>
      </p:sp>
    </p:spTree>
    <p:extLst>
      <p:ext uri="{BB962C8B-B14F-4D97-AF65-F5344CB8AC3E}">
        <p14:creationId xmlns:p14="http://schemas.microsoft.com/office/powerpoint/2010/main" val="15767432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err="1" smtClean="0"/>
              <a:t>Austral</a:t>
            </a:r>
            <a:r>
              <a:rPr lang="de-DE" dirty="0" smtClean="0"/>
              <a:t> </a:t>
            </a:r>
            <a:r>
              <a:rPr lang="de-DE" dirty="0" err="1" smtClean="0"/>
              <a:t>winter</a:t>
            </a:r>
            <a:endParaRPr lang="de-DE" dirty="0"/>
          </a:p>
        </p:txBody>
      </p:sp>
      <p:pic>
        <p:nvPicPr>
          <p:cNvPr id="4" name="Inhaltsplatzhalt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54691" y="1600200"/>
            <a:ext cx="6034617" cy="4525963"/>
          </a:xfrm>
        </p:spPr>
      </p:pic>
      <p:sp>
        <p:nvSpPr>
          <p:cNvPr id="3" name="Datumsplatzhalter 2"/>
          <p:cNvSpPr>
            <a:spLocks noGrp="1"/>
          </p:cNvSpPr>
          <p:nvPr>
            <p:ph type="dt" sz="half" idx="10"/>
          </p:nvPr>
        </p:nvSpPr>
        <p:spPr/>
        <p:txBody>
          <a:bodyPr/>
          <a:lstStyle/>
          <a:p>
            <a:r>
              <a:rPr lang="de-DE" smtClean="0"/>
              <a:t>Spring school 14.03.2017 | Dr. Jannes Münchow | RQGIS</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26</a:t>
            </a:fld>
            <a:endParaRPr lang="de-DE"/>
          </a:p>
        </p:txBody>
      </p:sp>
    </p:spTree>
    <p:extLst>
      <p:ext uri="{BB962C8B-B14F-4D97-AF65-F5344CB8AC3E}">
        <p14:creationId xmlns:p14="http://schemas.microsoft.com/office/powerpoint/2010/main" val="30363343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5844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Non-linear </a:t>
            </a:r>
            <a:r>
              <a:rPr lang="de-DE" dirty="0" err="1" smtClean="0"/>
              <a:t>Poisson</a:t>
            </a:r>
            <a:r>
              <a:rPr lang="de-DE" dirty="0" smtClean="0"/>
              <a:t> </a:t>
            </a:r>
            <a:r>
              <a:rPr lang="de-DE" dirty="0" err="1" smtClean="0"/>
              <a:t>model</a:t>
            </a:r>
            <a:endParaRPr lang="de-DE" dirty="0"/>
          </a:p>
        </p:txBody>
      </p:sp>
      <p:sp>
        <p:nvSpPr>
          <p:cNvPr id="7" name="Inhaltsplatzhalter 6"/>
          <p:cNvSpPr>
            <a:spLocks noGrp="1"/>
          </p:cNvSpPr>
          <p:nvPr>
            <p:ph sz="half" idx="1"/>
          </p:nvPr>
        </p:nvSpPr>
        <p:spPr/>
        <p:txBody>
          <a:bodyPr/>
          <a:lstStyle/>
          <a:p>
            <a:pPr marL="0" indent="0">
              <a:buNone/>
            </a:pPr>
            <a:r>
              <a:rPr lang="de-DE" dirty="0" err="1" smtClean="0"/>
              <a:t>Predictors</a:t>
            </a:r>
            <a:r>
              <a:rPr lang="de-DE" dirty="0" smtClean="0"/>
              <a:t>:</a:t>
            </a:r>
          </a:p>
          <a:p>
            <a:pPr>
              <a:buFontTx/>
              <a:buChar char="-"/>
            </a:pPr>
            <a:r>
              <a:rPr lang="de-DE" dirty="0" err="1" smtClean="0"/>
              <a:t>Altitude</a:t>
            </a:r>
            <a:endParaRPr lang="de-DE" dirty="0"/>
          </a:p>
          <a:p>
            <a:pPr>
              <a:buFontTx/>
              <a:buChar char="-"/>
            </a:pPr>
            <a:r>
              <a:rPr lang="de-DE" dirty="0" err="1" smtClean="0"/>
              <a:t>catchment</a:t>
            </a:r>
            <a:r>
              <a:rPr lang="de-DE" dirty="0" smtClean="0"/>
              <a:t> </a:t>
            </a:r>
            <a:r>
              <a:rPr lang="de-DE" dirty="0" err="1" smtClean="0"/>
              <a:t>slope</a:t>
            </a:r>
            <a:endParaRPr lang="de-DE" dirty="0"/>
          </a:p>
          <a:p>
            <a:pPr>
              <a:buFontTx/>
              <a:buChar char="-"/>
            </a:pPr>
            <a:r>
              <a:rPr lang="de-DE" dirty="0" err="1" smtClean="0"/>
              <a:t>catchment</a:t>
            </a:r>
            <a:r>
              <a:rPr lang="de-DE" dirty="0" smtClean="0"/>
              <a:t> </a:t>
            </a:r>
            <a:r>
              <a:rPr lang="de-DE" dirty="0" err="1" smtClean="0"/>
              <a:t>area</a:t>
            </a:r>
            <a:endParaRPr lang="de-DE" dirty="0" smtClean="0"/>
          </a:p>
          <a:p>
            <a:pPr>
              <a:buFontTx/>
              <a:buChar char="-"/>
            </a:pPr>
            <a:r>
              <a:rPr lang="de-DE" dirty="0" smtClean="0"/>
              <a:t>SAGA </a:t>
            </a:r>
            <a:r>
              <a:rPr lang="de-DE" dirty="0" err="1" smtClean="0"/>
              <a:t>wetness</a:t>
            </a:r>
            <a:r>
              <a:rPr lang="de-DE" dirty="0" smtClean="0"/>
              <a:t> </a:t>
            </a:r>
            <a:r>
              <a:rPr lang="de-DE" dirty="0" err="1" smtClean="0"/>
              <a:t>index</a:t>
            </a:r>
            <a:endParaRPr lang="de-DE" dirty="0" smtClean="0"/>
          </a:p>
          <a:p>
            <a:pPr>
              <a:buFontTx/>
              <a:buChar char="-"/>
            </a:pPr>
            <a:r>
              <a:rPr lang="de-DE" dirty="0" err="1" smtClean="0"/>
              <a:t>Curvatures</a:t>
            </a:r>
            <a:endParaRPr lang="de-DE" dirty="0" smtClean="0"/>
          </a:p>
          <a:p>
            <a:pPr>
              <a:buFontTx/>
              <a:buChar char="-"/>
            </a:pPr>
            <a:r>
              <a:rPr lang="de-DE" dirty="0" smtClean="0"/>
              <a:t>solar </a:t>
            </a:r>
            <a:r>
              <a:rPr lang="de-DE" dirty="0" err="1" smtClean="0"/>
              <a:t>radiation</a:t>
            </a:r>
            <a:endParaRPr lang="de-DE" dirty="0" smtClean="0"/>
          </a:p>
          <a:p>
            <a:pPr>
              <a:buFontTx/>
              <a:buChar char="-"/>
            </a:pPr>
            <a:r>
              <a:rPr lang="de-DE" dirty="0" smtClean="0"/>
              <a:t>etc.</a:t>
            </a:r>
            <a:endParaRPr lang="de-DE" dirty="0"/>
          </a:p>
        </p:txBody>
      </p:sp>
      <p:sp>
        <p:nvSpPr>
          <p:cNvPr id="8" name="Inhaltsplatzhalter 7"/>
          <p:cNvSpPr>
            <a:spLocks noGrp="1"/>
          </p:cNvSpPr>
          <p:nvPr>
            <p:ph sz="half" idx="2"/>
          </p:nvPr>
        </p:nvSpPr>
        <p:spPr/>
        <p:txBody>
          <a:bodyPr/>
          <a:lstStyle/>
          <a:p>
            <a:endParaRPr lang="de-DE"/>
          </a:p>
        </p:txBody>
      </p:sp>
      <p:sp>
        <p:nvSpPr>
          <p:cNvPr id="4" name="Datumsplatzhalter 3"/>
          <p:cNvSpPr>
            <a:spLocks noGrp="1"/>
          </p:cNvSpPr>
          <p:nvPr>
            <p:ph type="dt" sz="half" idx="10"/>
          </p:nvPr>
        </p:nvSpPr>
        <p:spPr/>
        <p:txBody>
          <a:bodyPr/>
          <a:lstStyle/>
          <a:p>
            <a:r>
              <a:rPr lang="de-DE" smtClean="0"/>
              <a:t>Spring school 14.03.2017 | Dr. Jannes Münchow | RQGIS</a:t>
            </a:r>
            <a:endParaRPr lang="de-DE"/>
          </a:p>
        </p:txBody>
      </p:sp>
      <p:pic>
        <p:nvPicPr>
          <p:cNvPr id="9" name="Grafik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200" y="2382300"/>
            <a:ext cx="3963384" cy="3727385"/>
          </a:xfrm>
          <a:prstGeom prst="rect">
            <a:avLst/>
          </a:prstGeom>
        </p:spPr>
      </p:pic>
      <p:sp>
        <p:nvSpPr>
          <p:cNvPr id="11" name="Freihandform 10"/>
          <p:cNvSpPr/>
          <p:nvPr/>
        </p:nvSpPr>
        <p:spPr>
          <a:xfrm>
            <a:off x="5863935" y="3297927"/>
            <a:ext cx="2296341" cy="1613461"/>
          </a:xfrm>
          <a:custGeom>
            <a:avLst/>
            <a:gdLst>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981718 w 2350513"/>
              <a:gd name="connsiteY6" fmla="*/ 392687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374405 w 2350513"/>
              <a:gd name="connsiteY10" fmla="*/ 11220 h 1610017"/>
              <a:gd name="connsiteX11" fmla="*/ 1452942 w 2350513"/>
              <a:gd name="connsiteY11" fmla="*/ 168295 h 1610017"/>
              <a:gd name="connsiteX12" fmla="*/ 1542699 w 2350513"/>
              <a:gd name="connsiteY12" fmla="*/ 375858 h 1610017"/>
              <a:gd name="connsiteX13" fmla="*/ 1654896 w 2350513"/>
              <a:gd name="connsiteY13" fmla="*/ 673178 h 1610017"/>
              <a:gd name="connsiteX14" fmla="*/ 1772702 w 2350513"/>
              <a:gd name="connsiteY14" fmla="*/ 976108 h 1610017"/>
              <a:gd name="connsiteX15" fmla="*/ 1901727 w 2350513"/>
              <a:gd name="connsiteY15" fmla="*/ 1307087 h 1610017"/>
              <a:gd name="connsiteX16" fmla="*/ 1985875 w 2350513"/>
              <a:gd name="connsiteY16" fmla="*/ 1447333 h 1610017"/>
              <a:gd name="connsiteX17" fmla="*/ 2036363 w 2350513"/>
              <a:gd name="connsiteY17" fmla="*/ 1486601 h 1610017"/>
              <a:gd name="connsiteX18" fmla="*/ 2350513 w 2350513"/>
              <a:gd name="connsiteY18"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981718 w 2350513"/>
              <a:gd name="connsiteY6" fmla="*/ 392687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374405 w 2350513"/>
              <a:gd name="connsiteY10" fmla="*/ 11220 h 1610017"/>
              <a:gd name="connsiteX11" fmla="*/ 1452942 w 2350513"/>
              <a:gd name="connsiteY11" fmla="*/ 168295 h 1610017"/>
              <a:gd name="connsiteX12" fmla="*/ 1542699 w 2350513"/>
              <a:gd name="connsiteY12" fmla="*/ 375858 h 1610017"/>
              <a:gd name="connsiteX13" fmla="*/ 1654896 w 2350513"/>
              <a:gd name="connsiteY13" fmla="*/ 673178 h 1610017"/>
              <a:gd name="connsiteX14" fmla="*/ 1772702 w 2350513"/>
              <a:gd name="connsiteY14" fmla="*/ 976108 h 1610017"/>
              <a:gd name="connsiteX15" fmla="*/ 1901727 w 2350513"/>
              <a:gd name="connsiteY15" fmla="*/ 1307087 h 1610017"/>
              <a:gd name="connsiteX16" fmla="*/ 1985875 w 2350513"/>
              <a:gd name="connsiteY16" fmla="*/ 1447333 h 1610017"/>
              <a:gd name="connsiteX17" fmla="*/ 2036363 w 2350513"/>
              <a:gd name="connsiteY17" fmla="*/ 1486601 h 1610017"/>
              <a:gd name="connsiteX18" fmla="*/ 2350513 w 2350513"/>
              <a:gd name="connsiteY18"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1082694 w 2350513"/>
              <a:gd name="connsiteY6" fmla="*/ 252442 h 1610017"/>
              <a:gd name="connsiteX7" fmla="*/ 1189281 w 2350513"/>
              <a:gd name="connsiteY7" fmla="*/ 89757 h 1610017"/>
              <a:gd name="connsiteX8" fmla="*/ 1307087 w 2350513"/>
              <a:gd name="connsiteY8" fmla="*/ 0 h 1610017"/>
              <a:gd name="connsiteX9" fmla="*/ 1374405 w 2350513"/>
              <a:gd name="connsiteY9" fmla="*/ 11220 h 1610017"/>
              <a:gd name="connsiteX10" fmla="*/ 1452942 w 2350513"/>
              <a:gd name="connsiteY10" fmla="*/ 168295 h 1610017"/>
              <a:gd name="connsiteX11" fmla="*/ 1542699 w 2350513"/>
              <a:gd name="connsiteY11" fmla="*/ 375858 h 1610017"/>
              <a:gd name="connsiteX12" fmla="*/ 1654896 w 2350513"/>
              <a:gd name="connsiteY12" fmla="*/ 673178 h 1610017"/>
              <a:gd name="connsiteX13" fmla="*/ 1772702 w 2350513"/>
              <a:gd name="connsiteY13" fmla="*/ 976108 h 1610017"/>
              <a:gd name="connsiteX14" fmla="*/ 1901727 w 2350513"/>
              <a:gd name="connsiteY14" fmla="*/ 1307087 h 1610017"/>
              <a:gd name="connsiteX15" fmla="*/ 1985875 w 2350513"/>
              <a:gd name="connsiteY15" fmla="*/ 1447333 h 1610017"/>
              <a:gd name="connsiteX16" fmla="*/ 2036363 w 2350513"/>
              <a:gd name="connsiteY16" fmla="*/ 1486601 h 1610017"/>
              <a:gd name="connsiteX17" fmla="*/ 2350513 w 2350513"/>
              <a:gd name="connsiteY17"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903180 w 2350513"/>
              <a:gd name="connsiteY6" fmla="*/ 387077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374405 w 2350513"/>
              <a:gd name="connsiteY10" fmla="*/ 11220 h 1610017"/>
              <a:gd name="connsiteX11" fmla="*/ 1452942 w 2350513"/>
              <a:gd name="connsiteY11" fmla="*/ 168295 h 1610017"/>
              <a:gd name="connsiteX12" fmla="*/ 1542699 w 2350513"/>
              <a:gd name="connsiteY12" fmla="*/ 375858 h 1610017"/>
              <a:gd name="connsiteX13" fmla="*/ 1654896 w 2350513"/>
              <a:gd name="connsiteY13" fmla="*/ 673178 h 1610017"/>
              <a:gd name="connsiteX14" fmla="*/ 1772702 w 2350513"/>
              <a:gd name="connsiteY14" fmla="*/ 976108 h 1610017"/>
              <a:gd name="connsiteX15" fmla="*/ 1901727 w 2350513"/>
              <a:gd name="connsiteY15" fmla="*/ 1307087 h 1610017"/>
              <a:gd name="connsiteX16" fmla="*/ 1985875 w 2350513"/>
              <a:gd name="connsiteY16" fmla="*/ 1447333 h 1610017"/>
              <a:gd name="connsiteX17" fmla="*/ 2036363 w 2350513"/>
              <a:gd name="connsiteY17" fmla="*/ 1486601 h 1610017"/>
              <a:gd name="connsiteX18" fmla="*/ 2350513 w 2350513"/>
              <a:gd name="connsiteY18"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862509 w 2350513"/>
              <a:gd name="connsiteY6" fmla="*/ 444578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374405 w 2350513"/>
              <a:gd name="connsiteY10" fmla="*/ 11220 h 1610017"/>
              <a:gd name="connsiteX11" fmla="*/ 1452942 w 2350513"/>
              <a:gd name="connsiteY11" fmla="*/ 168295 h 1610017"/>
              <a:gd name="connsiteX12" fmla="*/ 1542699 w 2350513"/>
              <a:gd name="connsiteY12" fmla="*/ 375858 h 1610017"/>
              <a:gd name="connsiteX13" fmla="*/ 1654896 w 2350513"/>
              <a:gd name="connsiteY13" fmla="*/ 673178 h 1610017"/>
              <a:gd name="connsiteX14" fmla="*/ 1772702 w 2350513"/>
              <a:gd name="connsiteY14" fmla="*/ 976108 h 1610017"/>
              <a:gd name="connsiteX15" fmla="*/ 1901727 w 2350513"/>
              <a:gd name="connsiteY15" fmla="*/ 1307087 h 1610017"/>
              <a:gd name="connsiteX16" fmla="*/ 1985875 w 2350513"/>
              <a:gd name="connsiteY16" fmla="*/ 1447333 h 1610017"/>
              <a:gd name="connsiteX17" fmla="*/ 2036363 w 2350513"/>
              <a:gd name="connsiteY17" fmla="*/ 1486601 h 1610017"/>
              <a:gd name="connsiteX18" fmla="*/ 2350513 w 2350513"/>
              <a:gd name="connsiteY18"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862509 w 2350513"/>
              <a:gd name="connsiteY6" fmla="*/ 444578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374405 w 2350513"/>
              <a:gd name="connsiteY10" fmla="*/ 11220 h 1610017"/>
              <a:gd name="connsiteX11" fmla="*/ 1452942 w 2350513"/>
              <a:gd name="connsiteY11" fmla="*/ 168295 h 1610017"/>
              <a:gd name="connsiteX12" fmla="*/ 1542699 w 2350513"/>
              <a:gd name="connsiteY12" fmla="*/ 375858 h 1610017"/>
              <a:gd name="connsiteX13" fmla="*/ 1654896 w 2350513"/>
              <a:gd name="connsiteY13" fmla="*/ 673178 h 1610017"/>
              <a:gd name="connsiteX14" fmla="*/ 1772702 w 2350513"/>
              <a:gd name="connsiteY14" fmla="*/ 976108 h 1610017"/>
              <a:gd name="connsiteX15" fmla="*/ 1901727 w 2350513"/>
              <a:gd name="connsiteY15" fmla="*/ 1307087 h 1610017"/>
              <a:gd name="connsiteX16" fmla="*/ 1985875 w 2350513"/>
              <a:gd name="connsiteY16" fmla="*/ 1447333 h 1610017"/>
              <a:gd name="connsiteX17" fmla="*/ 2036363 w 2350513"/>
              <a:gd name="connsiteY17" fmla="*/ 1486601 h 1610017"/>
              <a:gd name="connsiteX18" fmla="*/ 2350513 w 2350513"/>
              <a:gd name="connsiteY18"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862509 w 2350513"/>
              <a:gd name="connsiteY6" fmla="*/ 444578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374405 w 2350513"/>
              <a:gd name="connsiteY10" fmla="*/ 11220 h 1610017"/>
              <a:gd name="connsiteX11" fmla="*/ 1452942 w 2350513"/>
              <a:gd name="connsiteY11" fmla="*/ 168295 h 1610017"/>
              <a:gd name="connsiteX12" fmla="*/ 1542699 w 2350513"/>
              <a:gd name="connsiteY12" fmla="*/ 375858 h 1610017"/>
              <a:gd name="connsiteX13" fmla="*/ 1654896 w 2350513"/>
              <a:gd name="connsiteY13" fmla="*/ 673178 h 1610017"/>
              <a:gd name="connsiteX14" fmla="*/ 1772702 w 2350513"/>
              <a:gd name="connsiteY14" fmla="*/ 976108 h 1610017"/>
              <a:gd name="connsiteX15" fmla="*/ 1901727 w 2350513"/>
              <a:gd name="connsiteY15" fmla="*/ 1307087 h 1610017"/>
              <a:gd name="connsiteX16" fmla="*/ 1985875 w 2350513"/>
              <a:gd name="connsiteY16" fmla="*/ 1447333 h 1610017"/>
              <a:gd name="connsiteX17" fmla="*/ 2036363 w 2350513"/>
              <a:gd name="connsiteY17" fmla="*/ 1486601 h 1610017"/>
              <a:gd name="connsiteX18" fmla="*/ 2350513 w 2350513"/>
              <a:gd name="connsiteY18"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862509 w 2350513"/>
              <a:gd name="connsiteY6" fmla="*/ 444578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374405 w 2350513"/>
              <a:gd name="connsiteY10" fmla="*/ 11220 h 1610017"/>
              <a:gd name="connsiteX11" fmla="*/ 1452942 w 2350513"/>
              <a:gd name="connsiteY11" fmla="*/ 168295 h 1610017"/>
              <a:gd name="connsiteX12" fmla="*/ 1542699 w 2350513"/>
              <a:gd name="connsiteY12" fmla="*/ 375858 h 1610017"/>
              <a:gd name="connsiteX13" fmla="*/ 1654896 w 2350513"/>
              <a:gd name="connsiteY13" fmla="*/ 673178 h 1610017"/>
              <a:gd name="connsiteX14" fmla="*/ 1772702 w 2350513"/>
              <a:gd name="connsiteY14" fmla="*/ 976108 h 1610017"/>
              <a:gd name="connsiteX15" fmla="*/ 1901727 w 2350513"/>
              <a:gd name="connsiteY15" fmla="*/ 1307087 h 1610017"/>
              <a:gd name="connsiteX16" fmla="*/ 1985875 w 2350513"/>
              <a:gd name="connsiteY16" fmla="*/ 1447333 h 1610017"/>
              <a:gd name="connsiteX17" fmla="*/ 2036363 w 2350513"/>
              <a:gd name="connsiteY17" fmla="*/ 1486601 h 1610017"/>
              <a:gd name="connsiteX18" fmla="*/ 2350513 w 2350513"/>
              <a:gd name="connsiteY18"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862509 w 2350513"/>
              <a:gd name="connsiteY6" fmla="*/ 444578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374405 w 2350513"/>
              <a:gd name="connsiteY10" fmla="*/ 11220 h 1610017"/>
              <a:gd name="connsiteX11" fmla="*/ 1452942 w 2350513"/>
              <a:gd name="connsiteY11" fmla="*/ 168295 h 1610017"/>
              <a:gd name="connsiteX12" fmla="*/ 1542699 w 2350513"/>
              <a:gd name="connsiteY12" fmla="*/ 375858 h 1610017"/>
              <a:gd name="connsiteX13" fmla="*/ 1654896 w 2350513"/>
              <a:gd name="connsiteY13" fmla="*/ 673178 h 1610017"/>
              <a:gd name="connsiteX14" fmla="*/ 1772702 w 2350513"/>
              <a:gd name="connsiteY14" fmla="*/ 976108 h 1610017"/>
              <a:gd name="connsiteX15" fmla="*/ 1901727 w 2350513"/>
              <a:gd name="connsiteY15" fmla="*/ 1307087 h 1610017"/>
              <a:gd name="connsiteX16" fmla="*/ 1985875 w 2350513"/>
              <a:gd name="connsiteY16" fmla="*/ 1447333 h 1610017"/>
              <a:gd name="connsiteX17" fmla="*/ 2036363 w 2350513"/>
              <a:gd name="connsiteY17" fmla="*/ 1486601 h 1610017"/>
              <a:gd name="connsiteX18" fmla="*/ 2350513 w 2350513"/>
              <a:gd name="connsiteY18"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862509 w 2350513"/>
              <a:gd name="connsiteY6" fmla="*/ 444578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374405 w 2350513"/>
              <a:gd name="connsiteY10" fmla="*/ 11220 h 1610017"/>
              <a:gd name="connsiteX11" fmla="*/ 1452942 w 2350513"/>
              <a:gd name="connsiteY11" fmla="*/ 168295 h 1610017"/>
              <a:gd name="connsiteX12" fmla="*/ 1542699 w 2350513"/>
              <a:gd name="connsiteY12" fmla="*/ 375858 h 1610017"/>
              <a:gd name="connsiteX13" fmla="*/ 1654896 w 2350513"/>
              <a:gd name="connsiteY13" fmla="*/ 673178 h 1610017"/>
              <a:gd name="connsiteX14" fmla="*/ 1772702 w 2350513"/>
              <a:gd name="connsiteY14" fmla="*/ 976108 h 1610017"/>
              <a:gd name="connsiteX15" fmla="*/ 1901727 w 2350513"/>
              <a:gd name="connsiteY15" fmla="*/ 1307087 h 1610017"/>
              <a:gd name="connsiteX16" fmla="*/ 2036363 w 2350513"/>
              <a:gd name="connsiteY16" fmla="*/ 1486601 h 1610017"/>
              <a:gd name="connsiteX17" fmla="*/ 2350513 w 2350513"/>
              <a:gd name="connsiteY17"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862509 w 2350513"/>
              <a:gd name="connsiteY6" fmla="*/ 444578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452942 w 2350513"/>
              <a:gd name="connsiteY10" fmla="*/ 168295 h 1610017"/>
              <a:gd name="connsiteX11" fmla="*/ 1542699 w 2350513"/>
              <a:gd name="connsiteY11" fmla="*/ 375858 h 1610017"/>
              <a:gd name="connsiteX12" fmla="*/ 1654896 w 2350513"/>
              <a:gd name="connsiteY12" fmla="*/ 673178 h 1610017"/>
              <a:gd name="connsiteX13" fmla="*/ 1772702 w 2350513"/>
              <a:gd name="connsiteY13" fmla="*/ 976108 h 1610017"/>
              <a:gd name="connsiteX14" fmla="*/ 1901727 w 2350513"/>
              <a:gd name="connsiteY14" fmla="*/ 1307087 h 1610017"/>
              <a:gd name="connsiteX15" fmla="*/ 2036363 w 2350513"/>
              <a:gd name="connsiteY15" fmla="*/ 1486601 h 1610017"/>
              <a:gd name="connsiteX16" fmla="*/ 2350513 w 2350513"/>
              <a:gd name="connsiteY16"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862509 w 2350513"/>
              <a:gd name="connsiteY6" fmla="*/ 444578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452942 w 2350513"/>
              <a:gd name="connsiteY10" fmla="*/ 168295 h 1610017"/>
              <a:gd name="connsiteX11" fmla="*/ 1542699 w 2350513"/>
              <a:gd name="connsiteY11" fmla="*/ 375858 h 1610017"/>
              <a:gd name="connsiteX12" fmla="*/ 1654896 w 2350513"/>
              <a:gd name="connsiteY12" fmla="*/ 673178 h 1610017"/>
              <a:gd name="connsiteX13" fmla="*/ 1772702 w 2350513"/>
              <a:gd name="connsiteY13" fmla="*/ 976108 h 1610017"/>
              <a:gd name="connsiteX14" fmla="*/ 1901727 w 2350513"/>
              <a:gd name="connsiteY14" fmla="*/ 1307087 h 1610017"/>
              <a:gd name="connsiteX15" fmla="*/ 2036363 w 2350513"/>
              <a:gd name="connsiteY15" fmla="*/ 1486601 h 1610017"/>
              <a:gd name="connsiteX16" fmla="*/ 2350513 w 2350513"/>
              <a:gd name="connsiteY16" fmla="*/ 1610017 h 1610017"/>
              <a:gd name="connsiteX0" fmla="*/ 0 w 2350513"/>
              <a:gd name="connsiteY0" fmla="*/ 1338580 h 1613461"/>
              <a:gd name="connsiteX1" fmla="*/ 162684 w 2350513"/>
              <a:gd name="connsiteY1" fmla="*/ 1086139 h 1613461"/>
              <a:gd name="connsiteX2" fmla="*/ 286100 w 2350513"/>
              <a:gd name="connsiteY2" fmla="*/ 901015 h 1613461"/>
              <a:gd name="connsiteX3" fmla="*/ 364638 w 2350513"/>
              <a:gd name="connsiteY3" fmla="*/ 732720 h 1613461"/>
              <a:gd name="connsiteX4" fmla="*/ 454395 w 2350513"/>
              <a:gd name="connsiteY4" fmla="*/ 654183 h 1613461"/>
              <a:gd name="connsiteX5" fmla="*/ 712446 w 2350513"/>
              <a:gd name="connsiteY5" fmla="*/ 525157 h 1613461"/>
              <a:gd name="connsiteX6" fmla="*/ 862509 w 2350513"/>
              <a:gd name="connsiteY6" fmla="*/ 448022 h 1613461"/>
              <a:gd name="connsiteX7" fmla="*/ 1082694 w 2350513"/>
              <a:gd name="connsiteY7" fmla="*/ 255886 h 1613461"/>
              <a:gd name="connsiteX8" fmla="*/ 1189281 w 2350513"/>
              <a:gd name="connsiteY8" fmla="*/ 93201 h 1613461"/>
              <a:gd name="connsiteX9" fmla="*/ 1307087 w 2350513"/>
              <a:gd name="connsiteY9" fmla="*/ 3444 h 1613461"/>
              <a:gd name="connsiteX10" fmla="*/ 1378669 w 2350513"/>
              <a:gd name="connsiteY10" fmla="*/ 72539 h 1613461"/>
              <a:gd name="connsiteX11" fmla="*/ 1452942 w 2350513"/>
              <a:gd name="connsiteY11" fmla="*/ 171739 h 1613461"/>
              <a:gd name="connsiteX12" fmla="*/ 1542699 w 2350513"/>
              <a:gd name="connsiteY12" fmla="*/ 379302 h 1613461"/>
              <a:gd name="connsiteX13" fmla="*/ 1654896 w 2350513"/>
              <a:gd name="connsiteY13" fmla="*/ 676622 h 1613461"/>
              <a:gd name="connsiteX14" fmla="*/ 1772702 w 2350513"/>
              <a:gd name="connsiteY14" fmla="*/ 979552 h 1613461"/>
              <a:gd name="connsiteX15" fmla="*/ 1901727 w 2350513"/>
              <a:gd name="connsiteY15" fmla="*/ 1310531 h 1613461"/>
              <a:gd name="connsiteX16" fmla="*/ 2036363 w 2350513"/>
              <a:gd name="connsiteY16" fmla="*/ 1490045 h 1613461"/>
              <a:gd name="connsiteX17" fmla="*/ 2350513 w 2350513"/>
              <a:gd name="connsiteY17" fmla="*/ 1613461 h 1613461"/>
              <a:gd name="connsiteX0" fmla="*/ 0 w 2350513"/>
              <a:gd name="connsiteY0" fmla="*/ 1338580 h 1613461"/>
              <a:gd name="connsiteX1" fmla="*/ 162684 w 2350513"/>
              <a:gd name="connsiteY1" fmla="*/ 1086139 h 1613461"/>
              <a:gd name="connsiteX2" fmla="*/ 286100 w 2350513"/>
              <a:gd name="connsiteY2" fmla="*/ 901015 h 1613461"/>
              <a:gd name="connsiteX3" fmla="*/ 364638 w 2350513"/>
              <a:gd name="connsiteY3" fmla="*/ 732720 h 1613461"/>
              <a:gd name="connsiteX4" fmla="*/ 454395 w 2350513"/>
              <a:gd name="connsiteY4" fmla="*/ 654183 h 1613461"/>
              <a:gd name="connsiteX5" fmla="*/ 712446 w 2350513"/>
              <a:gd name="connsiteY5" fmla="*/ 525157 h 1613461"/>
              <a:gd name="connsiteX6" fmla="*/ 862509 w 2350513"/>
              <a:gd name="connsiteY6" fmla="*/ 448022 h 1613461"/>
              <a:gd name="connsiteX7" fmla="*/ 1082694 w 2350513"/>
              <a:gd name="connsiteY7" fmla="*/ 255886 h 1613461"/>
              <a:gd name="connsiteX8" fmla="*/ 1189281 w 2350513"/>
              <a:gd name="connsiteY8" fmla="*/ 93201 h 1613461"/>
              <a:gd name="connsiteX9" fmla="*/ 1307087 w 2350513"/>
              <a:gd name="connsiteY9" fmla="*/ 3444 h 1613461"/>
              <a:gd name="connsiteX10" fmla="*/ 1395909 w 2350513"/>
              <a:gd name="connsiteY10" fmla="*/ 67022 h 1613461"/>
              <a:gd name="connsiteX11" fmla="*/ 1452942 w 2350513"/>
              <a:gd name="connsiteY11" fmla="*/ 171739 h 1613461"/>
              <a:gd name="connsiteX12" fmla="*/ 1542699 w 2350513"/>
              <a:gd name="connsiteY12" fmla="*/ 379302 h 1613461"/>
              <a:gd name="connsiteX13" fmla="*/ 1654896 w 2350513"/>
              <a:gd name="connsiteY13" fmla="*/ 676622 h 1613461"/>
              <a:gd name="connsiteX14" fmla="*/ 1772702 w 2350513"/>
              <a:gd name="connsiteY14" fmla="*/ 979552 h 1613461"/>
              <a:gd name="connsiteX15" fmla="*/ 1901727 w 2350513"/>
              <a:gd name="connsiteY15" fmla="*/ 1310531 h 1613461"/>
              <a:gd name="connsiteX16" fmla="*/ 2036363 w 2350513"/>
              <a:gd name="connsiteY16" fmla="*/ 1490045 h 1613461"/>
              <a:gd name="connsiteX17" fmla="*/ 2350513 w 2350513"/>
              <a:gd name="connsiteY17" fmla="*/ 1613461 h 161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50513" h="1613461">
                <a:moveTo>
                  <a:pt x="0" y="1338580"/>
                </a:moveTo>
                <a:lnTo>
                  <a:pt x="162684" y="1086139"/>
                </a:lnTo>
                <a:lnTo>
                  <a:pt x="286100" y="901015"/>
                </a:lnTo>
                <a:lnTo>
                  <a:pt x="364638" y="732720"/>
                </a:lnTo>
                <a:lnTo>
                  <a:pt x="454395" y="654183"/>
                </a:lnTo>
                <a:lnTo>
                  <a:pt x="712446" y="525157"/>
                </a:lnTo>
                <a:lnTo>
                  <a:pt x="862509" y="448022"/>
                </a:lnTo>
                <a:cubicBezTo>
                  <a:pt x="924217" y="403144"/>
                  <a:pt x="1028232" y="315023"/>
                  <a:pt x="1082694" y="255886"/>
                </a:cubicBezTo>
                <a:lnTo>
                  <a:pt x="1189281" y="93201"/>
                </a:lnTo>
                <a:cubicBezTo>
                  <a:pt x="1226680" y="51127"/>
                  <a:pt x="1276233" y="16533"/>
                  <a:pt x="1307087" y="3444"/>
                </a:cubicBezTo>
                <a:cubicBezTo>
                  <a:pt x="1338652" y="0"/>
                  <a:pt x="1371600" y="38973"/>
                  <a:pt x="1395909" y="67022"/>
                </a:cubicBezTo>
                <a:cubicBezTo>
                  <a:pt x="1420218" y="95071"/>
                  <a:pt x="1425604" y="120612"/>
                  <a:pt x="1452942" y="171739"/>
                </a:cubicBezTo>
                <a:lnTo>
                  <a:pt x="1542699" y="379302"/>
                </a:lnTo>
                <a:lnTo>
                  <a:pt x="1654896" y="676622"/>
                </a:lnTo>
                <a:lnTo>
                  <a:pt x="1772702" y="979552"/>
                </a:lnTo>
                <a:lnTo>
                  <a:pt x="1901727" y="1310531"/>
                </a:lnTo>
                <a:cubicBezTo>
                  <a:pt x="1945670" y="1395613"/>
                  <a:pt x="1961565" y="1439557"/>
                  <a:pt x="2036363" y="1490045"/>
                </a:cubicBezTo>
                <a:lnTo>
                  <a:pt x="2350513" y="1613461"/>
                </a:ln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 name="Foliennummernplatzhalter 1"/>
          <p:cNvSpPr>
            <a:spLocks noGrp="1"/>
          </p:cNvSpPr>
          <p:nvPr>
            <p:ph type="sldNum" sz="quarter" idx="12"/>
          </p:nvPr>
        </p:nvSpPr>
        <p:spPr/>
        <p:txBody>
          <a:bodyPr/>
          <a:lstStyle/>
          <a:p>
            <a:fld id="{AFDDD188-DC0B-4A34-B4CC-4FC7411B2B39}" type="slidenum">
              <a:rPr lang="de-DE" smtClean="0"/>
              <a:t>28</a:t>
            </a:fld>
            <a:endParaRPr lang="de-DE"/>
          </a:p>
        </p:txBody>
      </p:sp>
    </p:spTree>
    <p:extLst>
      <p:ext uri="{BB962C8B-B14F-4D97-AF65-F5344CB8AC3E}">
        <p14:creationId xmlns:p14="http://schemas.microsoft.com/office/powerpoint/2010/main" val="107042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Combining</a:t>
            </a:r>
            <a:r>
              <a:rPr lang="de-DE" dirty="0" smtClean="0"/>
              <a:t> </a:t>
            </a:r>
            <a:r>
              <a:rPr lang="de-DE" dirty="0" err="1" smtClean="0"/>
              <a:t>the</a:t>
            </a:r>
            <a:r>
              <a:rPr lang="de-DE" dirty="0" smtClean="0"/>
              <a:t> </a:t>
            </a:r>
            <a:r>
              <a:rPr lang="de-DE" dirty="0" err="1" smtClean="0"/>
              <a:t>best</a:t>
            </a:r>
            <a:r>
              <a:rPr lang="de-DE" dirty="0" smtClean="0"/>
              <a:t> </a:t>
            </a:r>
            <a:r>
              <a:rPr lang="de-DE" dirty="0" err="1" smtClean="0"/>
              <a:t>of</a:t>
            </a:r>
            <a:r>
              <a:rPr lang="de-DE" dirty="0" smtClean="0"/>
              <a:t> </a:t>
            </a:r>
            <a:r>
              <a:rPr lang="de-DE" dirty="0" err="1" smtClean="0"/>
              <a:t>two</a:t>
            </a:r>
            <a:r>
              <a:rPr lang="de-DE" dirty="0" smtClean="0"/>
              <a:t> </a:t>
            </a:r>
            <a:r>
              <a:rPr lang="de-DE" dirty="0" err="1" smtClean="0"/>
              <a:t>worlds</a:t>
            </a:r>
            <a:endParaRPr lang="de-DE" dirty="0"/>
          </a:p>
        </p:txBody>
      </p:sp>
      <p:pic>
        <p:nvPicPr>
          <p:cNvPr id="7" name="Inhaltsplatzhalt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699792" y="2210817"/>
            <a:ext cx="4061612" cy="2824714"/>
          </a:xfrm>
        </p:spPr>
      </p:pic>
      <p:sp>
        <p:nvSpPr>
          <p:cNvPr id="4" name="Datumsplatzhalter 3"/>
          <p:cNvSpPr>
            <a:spLocks noGrp="1"/>
          </p:cNvSpPr>
          <p:nvPr>
            <p:ph type="dt" sz="half" idx="10"/>
          </p:nvPr>
        </p:nvSpPr>
        <p:spPr/>
        <p:txBody>
          <a:bodyPr/>
          <a:lstStyle/>
          <a:p>
            <a:r>
              <a:rPr lang="de-DE" smtClean="0"/>
              <a:t>Spring school 14.03.2017 | Dr. Jannes Münchow | RQGIS</a:t>
            </a:r>
            <a:endParaRPr lang="de-DE"/>
          </a:p>
        </p:txBody>
      </p:sp>
      <p:pic>
        <p:nvPicPr>
          <p:cNvPr id="14338" name="Picture 2" descr="http://www.esri.com/news/arcuser/0610/graphics/mosaicdataset_1-lg.jpg"/>
          <p:cNvPicPr>
            <a:picLocks noChangeAspect="1" noChangeArrowheads="1"/>
          </p:cNvPicPr>
          <p:nvPr/>
        </p:nvPicPr>
        <p:blipFill rotWithShape="1">
          <a:blip r:embed="rId4">
            <a:extLst>
              <a:ext uri="{28A0092B-C50C-407E-A947-70E740481C1C}">
                <a14:useLocalDpi xmlns:a14="http://schemas.microsoft.com/office/drawing/2010/main" val="0"/>
              </a:ext>
            </a:extLst>
          </a:blip>
          <a:srcRect r="68993" b="49576"/>
          <a:stretch/>
        </p:blipFill>
        <p:spPr bwMode="auto">
          <a:xfrm>
            <a:off x="189624" y="2791995"/>
            <a:ext cx="2510168" cy="2005157"/>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664109" y="5286171"/>
            <a:ext cx="1561197" cy="276999"/>
          </a:xfrm>
          <a:prstGeom prst="rect">
            <a:avLst/>
          </a:prstGeom>
          <a:noFill/>
        </p:spPr>
        <p:txBody>
          <a:bodyPr wrap="none" rtlCol="0">
            <a:spAutoFit/>
          </a:bodyPr>
          <a:lstStyle/>
          <a:p>
            <a:r>
              <a:rPr lang="de-DE" sz="1200" dirty="0">
                <a:latin typeface="Arial" panose="020B0604020202020204" pitchFamily="34" charset="0"/>
                <a:cs typeface="Arial" panose="020B0604020202020204" pitchFamily="34" charset="0"/>
              </a:rPr>
              <a:t>http://</a:t>
            </a:r>
            <a:r>
              <a:rPr lang="de-DE" sz="1200" dirty="0" smtClean="0">
                <a:latin typeface="Arial" panose="020B0604020202020204" pitchFamily="34" charset="0"/>
                <a:cs typeface="Arial" panose="020B0604020202020204" pitchFamily="34" charset="0"/>
              </a:rPr>
              <a:t>www.esri.com/</a:t>
            </a:r>
            <a:endParaRPr lang="de-DE" sz="1200" dirty="0">
              <a:latin typeface="Arial" panose="020B0604020202020204" pitchFamily="34" charset="0"/>
              <a:cs typeface="Arial" panose="020B0604020202020204" pitchFamily="34" charset="0"/>
            </a:endParaRPr>
          </a:p>
        </p:txBody>
      </p:sp>
      <p:pic>
        <p:nvPicPr>
          <p:cNvPr id="14340" name="Picture 4" descr="notebook with analytics"/>
          <p:cNvPicPr>
            <a:picLocks noChangeAspect="1" noChangeArrowheads="1"/>
          </p:cNvPicPr>
          <p:nvPr/>
        </p:nvPicPr>
        <p:blipFill rotWithShape="1">
          <a:blip r:embed="rId5">
            <a:extLst>
              <a:ext uri="{28A0092B-C50C-407E-A947-70E740481C1C}">
                <a14:useLocalDpi xmlns:a14="http://schemas.microsoft.com/office/drawing/2010/main" val="0"/>
              </a:ext>
            </a:extLst>
          </a:blip>
          <a:srcRect l="57380" t="18670"/>
          <a:stretch/>
        </p:blipFill>
        <p:spPr bwMode="auto">
          <a:xfrm>
            <a:off x="6826351" y="2417663"/>
            <a:ext cx="1778097" cy="2571910"/>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a:off x="6829603" y="5286172"/>
            <a:ext cx="1774845" cy="276999"/>
          </a:xfrm>
          <a:prstGeom prst="rect">
            <a:avLst/>
          </a:prstGeom>
          <a:noFill/>
        </p:spPr>
        <p:txBody>
          <a:bodyPr wrap="none" rtlCol="0">
            <a:spAutoFit/>
          </a:bodyPr>
          <a:lstStyle/>
          <a:p>
            <a:r>
              <a:rPr lang="de-DE" sz="1200" dirty="0">
                <a:latin typeface="Arial" panose="020B0604020202020204" pitchFamily="34" charset="0"/>
                <a:cs typeface="Arial" panose="020B0604020202020204" pitchFamily="34" charset="0"/>
              </a:rPr>
              <a:t>https://</a:t>
            </a:r>
            <a:r>
              <a:rPr lang="de-DE" sz="1200" dirty="0" smtClean="0">
                <a:latin typeface="Arial" panose="020B0604020202020204" pitchFamily="34" charset="0"/>
                <a:cs typeface="Arial" panose="020B0604020202020204" pitchFamily="34" charset="0"/>
              </a:rPr>
              <a:t>7segments.com/</a:t>
            </a:r>
          </a:p>
        </p:txBody>
      </p:sp>
      <p:sp>
        <p:nvSpPr>
          <p:cNvPr id="3" name="Foliennummernplatzhalter 2"/>
          <p:cNvSpPr>
            <a:spLocks noGrp="1"/>
          </p:cNvSpPr>
          <p:nvPr>
            <p:ph type="sldNum" sz="quarter" idx="12"/>
          </p:nvPr>
        </p:nvSpPr>
        <p:spPr/>
        <p:txBody>
          <a:bodyPr/>
          <a:lstStyle/>
          <a:p>
            <a:fld id="{AFDDD188-DC0B-4A34-B4CC-4FC7411B2B39}" type="slidenum">
              <a:rPr lang="de-DE" smtClean="0"/>
              <a:t>29</a:t>
            </a:fld>
            <a:endParaRPr lang="de-DE"/>
          </a:p>
        </p:txBody>
      </p:sp>
    </p:spTree>
    <p:extLst>
      <p:ext uri="{BB962C8B-B14F-4D97-AF65-F5344CB8AC3E}">
        <p14:creationId xmlns:p14="http://schemas.microsoft.com/office/powerpoint/2010/main" val="216568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40"/>
                                        </p:tgtEl>
                                        <p:attrNameLst>
                                          <p:attrName>style.visibility</p:attrName>
                                        </p:attrNameLst>
                                      </p:cBhvr>
                                      <p:to>
                                        <p:strVal val="visible"/>
                                      </p:to>
                                    </p:set>
                                    <p:animEffect transition="in" filter="fade">
                                      <p:cBhvr>
                                        <p:cTn id="12" dur="500"/>
                                        <p:tgtEl>
                                          <p:spTgt spid="1434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2400" b="1" dirty="0" smtClean="0"/>
              <a:t>Contents</a:t>
            </a:r>
            <a:endParaRPr lang="de-DE" dirty="0"/>
          </a:p>
        </p:txBody>
      </p:sp>
      <p:sp>
        <p:nvSpPr>
          <p:cNvPr id="7" name="Inhaltsplatzhalter 6"/>
          <p:cNvSpPr>
            <a:spLocks noGrp="1"/>
          </p:cNvSpPr>
          <p:nvPr>
            <p:ph sz="half" idx="1"/>
          </p:nvPr>
        </p:nvSpPr>
        <p:spPr/>
        <p:txBody>
          <a:bodyPr/>
          <a:lstStyle/>
          <a:p>
            <a:endParaRPr lang="de-DE" dirty="0" smtClean="0"/>
          </a:p>
          <a:p>
            <a:endParaRPr lang="de-DE" dirty="0"/>
          </a:p>
          <a:p>
            <a:pPr marL="457200" indent="-457200">
              <a:buFont typeface="+mj-lt"/>
              <a:buAutoNum type="arabicPeriod"/>
            </a:pPr>
            <a:r>
              <a:rPr lang="de-DE" dirty="0" smtClean="0"/>
              <a:t>R </a:t>
            </a:r>
            <a:r>
              <a:rPr lang="de-DE" dirty="0" err="1" smtClean="0"/>
              <a:t>as</a:t>
            </a:r>
            <a:r>
              <a:rPr lang="de-DE" dirty="0" smtClean="0"/>
              <a:t> a GIS</a:t>
            </a:r>
          </a:p>
          <a:p>
            <a:pPr marL="457200" indent="-457200">
              <a:buFont typeface="+mj-lt"/>
              <a:buAutoNum type="arabicPeriod"/>
            </a:pPr>
            <a:r>
              <a:rPr lang="de-DE" dirty="0" smtClean="0"/>
              <a:t>Intro </a:t>
            </a:r>
            <a:r>
              <a:rPr lang="de-DE" dirty="0" err="1" smtClean="0"/>
              <a:t>to</a:t>
            </a:r>
            <a:r>
              <a:rPr lang="de-DE" dirty="0" smtClean="0"/>
              <a:t> RQGIS</a:t>
            </a:r>
          </a:p>
          <a:p>
            <a:pPr marL="457200" indent="-457200">
              <a:buFont typeface="+mj-lt"/>
              <a:buAutoNum type="arabicPeriod"/>
            </a:pPr>
            <a:r>
              <a:rPr lang="de-DE" dirty="0" err="1" smtClean="0"/>
              <a:t>Ecological</a:t>
            </a:r>
            <a:r>
              <a:rPr lang="de-DE" dirty="0" smtClean="0"/>
              <a:t> RQGIS/</a:t>
            </a:r>
            <a:r>
              <a:rPr lang="de-DE" dirty="0" err="1" smtClean="0"/>
              <a:t>modeling</a:t>
            </a:r>
            <a:r>
              <a:rPr lang="de-DE" dirty="0" smtClean="0"/>
              <a:t> </a:t>
            </a:r>
            <a:r>
              <a:rPr lang="de-DE" dirty="0" err="1" smtClean="0"/>
              <a:t>example</a:t>
            </a:r>
            <a:endParaRPr lang="de-DE" dirty="0" smtClean="0"/>
          </a:p>
        </p:txBody>
      </p:sp>
      <p:pic>
        <p:nvPicPr>
          <p:cNvPr id="29" name="Inhaltsplatzhalter 3"/>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946765" y="2572630"/>
            <a:ext cx="3441469" cy="2581102"/>
          </a:xfrm>
        </p:spPr>
      </p:pic>
      <p:sp>
        <p:nvSpPr>
          <p:cNvPr id="4" name="Datumsplatzhalter 3"/>
          <p:cNvSpPr>
            <a:spLocks noGrp="1"/>
          </p:cNvSpPr>
          <p:nvPr>
            <p:ph type="dt" sz="half" idx="10"/>
          </p:nvPr>
        </p:nvSpPr>
        <p:spPr/>
        <p:txBody>
          <a:bodyPr/>
          <a:lstStyle/>
          <a:p>
            <a:r>
              <a:rPr lang="de-DE" smtClean="0"/>
              <a:t>Spring school 14.03.2017 | Dr. Jannes Münchow | RQGIS</a:t>
            </a:r>
            <a:endParaRPr lang="de-DE" dirty="0"/>
          </a:p>
        </p:txBody>
      </p:sp>
      <p:pic>
        <p:nvPicPr>
          <p:cNvPr id="28" name="Grafik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227189"/>
            <a:ext cx="3847843" cy="2676045"/>
          </a:xfrm>
          <a:prstGeom prst="rect">
            <a:avLst/>
          </a:prstGeom>
        </p:spPr>
      </p:pic>
      <p:sp>
        <p:nvSpPr>
          <p:cNvPr id="3" name="Foliennummernplatzhalter 2"/>
          <p:cNvSpPr>
            <a:spLocks noGrp="1"/>
          </p:cNvSpPr>
          <p:nvPr>
            <p:ph type="sldNum" sz="quarter" idx="12"/>
          </p:nvPr>
        </p:nvSpPr>
        <p:spPr/>
        <p:txBody>
          <a:bodyPr/>
          <a:lstStyle/>
          <a:p>
            <a:fld id="{AFDDD188-DC0B-4A34-B4CC-4FC7411B2B39}" type="slidenum">
              <a:rPr lang="de-DE" smtClean="0"/>
              <a:t>3</a:t>
            </a:fld>
            <a:endParaRPr lang="de-DE"/>
          </a:p>
        </p:txBody>
      </p:sp>
      <p:pic>
        <p:nvPicPr>
          <p:cNvPr id="10" name="Inhaltsplatzhalter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501" y="1829987"/>
            <a:ext cx="3953763" cy="3953763"/>
          </a:xfrm>
          <a:prstGeom prst="rect">
            <a:avLst/>
          </a:prstGeom>
        </p:spPr>
      </p:pic>
    </p:spTree>
    <p:extLst>
      <p:ext uri="{BB962C8B-B14F-4D97-AF65-F5344CB8AC3E}">
        <p14:creationId xmlns:p14="http://schemas.microsoft.com/office/powerpoint/2010/main" val="340973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Effect transition="in" filter="fade">
                                      <p:cBhvr>
                                        <p:cTn id="15" dur="500"/>
                                        <p:tgtEl>
                                          <p:spTgt spid="7">
                                            <p:txEl>
                                              <p:pRg st="4" end="4"/>
                                            </p:txEl>
                                          </p:spTgt>
                                        </p:tgtEl>
                                      </p:cBhvr>
                                    </p:animEffect>
                                  </p:childTnLst>
                                </p:cTn>
                              </p:par>
                              <p:par>
                                <p:cTn id="16" presetID="1" presetClass="exit" presetSubtype="0" fill="hold" nodeType="withEffect">
                                  <p:stCondLst>
                                    <p:cond delay="0"/>
                                  </p:stCondLst>
                                  <p:childTnLst>
                                    <p:set>
                                      <p:cBhvr>
                                        <p:cTn id="17" dur="1" fill="hold">
                                          <p:stCondLst>
                                            <p:cond delay="0"/>
                                          </p:stCondLst>
                                        </p:cTn>
                                        <p:tgtEl>
                                          <p:spTgt spid="28"/>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9"/>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Spatial</a:t>
            </a:r>
            <a:r>
              <a:rPr lang="de-DE" dirty="0" smtClean="0"/>
              <a:t> </a:t>
            </a:r>
            <a:r>
              <a:rPr lang="de-DE" dirty="0" err="1" smtClean="0"/>
              <a:t>prediction</a:t>
            </a:r>
            <a:r>
              <a:rPr lang="de-DE" dirty="0" smtClean="0"/>
              <a:t> </a:t>
            </a:r>
            <a:r>
              <a:rPr lang="de-DE" dirty="0" err="1" smtClean="0"/>
              <a:t>of</a:t>
            </a:r>
            <a:r>
              <a:rPr lang="de-DE" dirty="0" smtClean="0"/>
              <a:t> </a:t>
            </a:r>
            <a:r>
              <a:rPr lang="de-DE" dirty="0" err="1" smtClean="0"/>
              <a:t>alpha</a:t>
            </a:r>
            <a:r>
              <a:rPr lang="de-DE" dirty="0" smtClean="0"/>
              <a:t> </a:t>
            </a:r>
            <a:r>
              <a:rPr lang="de-DE" dirty="0" err="1" smtClean="0"/>
              <a:t>diversity</a:t>
            </a:r>
            <a:endParaRPr lang="de-DE" dirty="0"/>
          </a:p>
        </p:txBody>
      </p:sp>
      <p:pic>
        <p:nvPicPr>
          <p:cNvPr id="6" name="Inhaltsplatzhalt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02180" y="1412776"/>
            <a:ext cx="5139640" cy="5139640"/>
          </a:xfrm>
        </p:spPr>
      </p:pic>
      <p:sp>
        <p:nvSpPr>
          <p:cNvPr id="4" name="Datumsplatzhalter 3"/>
          <p:cNvSpPr>
            <a:spLocks noGrp="1"/>
          </p:cNvSpPr>
          <p:nvPr>
            <p:ph type="dt" sz="half" idx="10"/>
          </p:nvPr>
        </p:nvSpPr>
        <p:spPr/>
        <p:txBody>
          <a:bodyPr/>
          <a:lstStyle/>
          <a:p>
            <a:r>
              <a:rPr lang="de-DE" smtClean="0"/>
              <a:t>Spring school 14.03.2017 | Dr. Jannes Münchow | RQGIS</a:t>
            </a:r>
            <a:endParaRPr lang="de-DE"/>
          </a:p>
        </p:txBody>
      </p:sp>
      <p:sp>
        <p:nvSpPr>
          <p:cNvPr id="3" name="Foliennummernplatzhalter 2"/>
          <p:cNvSpPr>
            <a:spLocks noGrp="1"/>
          </p:cNvSpPr>
          <p:nvPr>
            <p:ph type="sldNum" sz="quarter" idx="12"/>
          </p:nvPr>
        </p:nvSpPr>
        <p:spPr/>
        <p:txBody>
          <a:bodyPr/>
          <a:lstStyle/>
          <a:p>
            <a:fld id="{AFDDD188-DC0B-4A34-B4CC-4FC7411B2B39}" type="slidenum">
              <a:rPr lang="de-DE" smtClean="0"/>
              <a:t>30</a:t>
            </a:fld>
            <a:endParaRPr lang="de-DE"/>
          </a:p>
        </p:txBody>
      </p:sp>
    </p:spTree>
    <p:extLst>
      <p:ext uri="{BB962C8B-B14F-4D97-AF65-F5344CB8AC3E}">
        <p14:creationId xmlns:p14="http://schemas.microsoft.com/office/powerpoint/2010/main" val="19423887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60472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endParaRPr lang="de-DE"/>
          </a:p>
        </p:txBody>
      </p:sp>
      <p:pic>
        <p:nvPicPr>
          <p:cNvPr id="21" name="Inhaltsplatzhalter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2251" y="2222868"/>
            <a:ext cx="3289058" cy="2983021"/>
          </a:xfrm>
          <a:prstGeom prst="rect">
            <a:avLst/>
          </a:prstGeom>
        </p:spPr>
      </p:pic>
      <p:pic>
        <p:nvPicPr>
          <p:cNvPr id="22" name="Grafik 2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8608" y="2254328"/>
            <a:ext cx="3314700" cy="3314700"/>
          </a:xfrm>
          <a:prstGeom prst="rect">
            <a:avLst/>
          </a:prstGeom>
        </p:spPr>
      </p:pic>
      <p:grpSp>
        <p:nvGrpSpPr>
          <p:cNvPr id="23" name="Gruppieren 22"/>
          <p:cNvGrpSpPr/>
          <p:nvPr/>
        </p:nvGrpSpPr>
        <p:grpSpPr>
          <a:xfrm>
            <a:off x="5197436" y="2064088"/>
            <a:ext cx="2084400" cy="707521"/>
            <a:chOff x="5707038" y="1498947"/>
            <a:chExt cx="2779200" cy="943361"/>
          </a:xfrm>
        </p:grpSpPr>
        <p:sp>
          <p:nvSpPr>
            <p:cNvPr id="24" name="Freihandform 23"/>
            <p:cNvSpPr/>
            <p:nvPr/>
          </p:nvSpPr>
          <p:spPr>
            <a:xfrm>
              <a:off x="5707038" y="1542178"/>
              <a:ext cx="846162" cy="900130"/>
            </a:xfrm>
            <a:custGeom>
              <a:avLst/>
              <a:gdLst>
                <a:gd name="connsiteX0" fmla="*/ 0 w 846162"/>
                <a:gd name="connsiteY0" fmla="*/ 457886 h 900130"/>
                <a:gd name="connsiteX1" fmla="*/ 300251 w 846162"/>
                <a:gd name="connsiteY1" fmla="*/ 7510 h 900130"/>
                <a:gd name="connsiteX2" fmla="*/ 627797 w 846162"/>
                <a:gd name="connsiteY2" fmla="*/ 785432 h 900130"/>
                <a:gd name="connsiteX3" fmla="*/ 846162 w 846162"/>
                <a:gd name="connsiteY3" fmla="*/ 880966 h 900130"/>
              </a:gdLst>
              <a:ahLst/>
              <a:cxnLst>
                <a:cxn ang="0">
                  <a:pos x="connsiteX0" y="connsiteY0"/>
                </a:cxn>
                <a:cxn ang="0">
                  <a:pos x="connsiteX1" y="connsiteY1"/>
                </a:cxn>
                <a:cxn ang="0">
                  <a:pos x="connsiteX2" y="connsiteY2"/>
                </a:cxn>
                <a:cxn ang="0">
                  <a:pos x="connsiteX3" y="connsiteY3"/>
                </a:cxn>
              </a:cxnLst>
              <a:rect l="l" t="t" r="r" b="b"/>
              <a:pathLst>
                <a:path w="846162" h="900130">
                  <a:moveTo>
                    <a:pt x="0" y="457886"/>
                  </a:moveTo>
                  <a:cubicBezTo>
                    <a:pt x="97809" y="205402"/>
                    <a:pt x="195618" y="-47081"/>
                    <a:pt x="300251" y="7510"/>
                  </a:cubicBezTo>
                  <a:cubicBezTo>
                    <a:pt x="404884" y="62101"/>
                    <a:pt x="536812" y="639856"/>
                    <a:pt x="627797" y="785432"/>
                  </a:cubicBezTo>
                  <a:cubicBezTo>
                    <a:pt x="718782" y="931008"/>
                    <a:pt x="782472" y="905987"/>
                    <a:pt x="846162" y="880966"/>
                  </a:cubicBezTo>
                </a:path>
              </a:pathLst>
            </a:custGeom>
            <a:noFill/>
            <a:ln w="34925">
              <a:solidFill>
                <a:schemeClr val="accent6">
                  <a:lumMod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25" name="Textfeld 24"/>
            <p:cNvSpPr txBox="1"/>
            <p:nvPr/>
          </p:nvSpPr>
          <p:spPr>
            <a:xfrm>
              <a:off x="7162800" y="1498947"/>
              <a:ext cx="1323438" cy="738664"/>
            </a:xfrm>
            <a:prstGeom prst="rect">
              <a:avLst/>
            </a:prstGeom>
            <a:noFill/>
          </p:spPr>
          <p:txBody>
            <a:bodyPr wrap="none" rtlCol="0">
              <a:spAutoFit/>
            </a:bodyPr>
            <a:lstStyle/>
            <a:p>
              <a:r>
                <a:rPr lang="de-DE" sz="1500" dirty="0" err="1">
                  <a:latin typeface="Helvetica Neue"/>
                </a:rPr>
                <a:t>Altitude</a:t>
              </a:r>
              <a:r>
                <a:rPr lang="de-DE" sz="1500" dirty="0">
                  <a:latin typeface="Helvetica Neue"/>
                </a:rPr>
                <a:t> +</a:t>
              </a:r>
            </a:p>
            <a:p>
              <a:r>
                <a:rPr lang="de-DE" sz="1500" dirty="0" err="1">
                  <a:latin typeface="Helvetica Neue"/>
                </a:rPr>
                <a:t>slope</a:t>
              </a:r>
              <a:endParaRPr lang="de-DE" sz="1500" dirty="0">
                <a:latin typeface="Helvetica Neue"/>
              </a:endParaRPr>
            </a:p>
          </p:txBody>
        </p:sp>
      </p:grpSp>
      <p:grpSp>
        <p:nvGrpSpPr>
          <p:cNvPr id="26" name="Gruppieren 25"/>
          <p:cNvGrpSpPr/>
          <p:nvPr/>
        </p:nvGrpSpPr>
        <p:grpSpPr>
          <a:xfrm>
            <a:off x="4828948" y="3351930"/>
            <a:ext cx="3015546" cy="493776"/>
            <a:chOff x="5215719" y="3206981"/>
            <a:chExt cx="4020728" cy="658368"/>
          </a:xfrm>
        </p:grpSpPr>
        <p:grpSp>
          <p:nvGrpSpPr>
            <p:cNvPr id="27" name="Gruppieren 26"/>
            <p:cNvGrpSpPr/>
            <p:nvPr/>
          </p:nvGrpSpPr>
          <p:grpSpPr>
            <a:xfrm>
              <a:off x="5215719" y="3206981"/>
              <a:ext cx="1828800" cy="658368"/>
              <a:chOff x="5181606" y="2895604"/>
              <a:chExt cx="1828800" cy="658368"/>
            </a:xfrm>
          </p:grpSpPr>
          <p:cxnSp>
            <p:nvCxnSpPr>
              <p:cNvPr id="29" name="Gerade Verbindung 7"/>
              <p:cNvCxnSpPr/>
              <p:nvPr/>
            </p:nvCxnSpPr>
            <p:spPr>
              <a:xfrm>
                <a:off x="5181606" y="2968756"/>
                <a:ext cx="877824" cy="585216"/>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 Verbindung 8"/>
              <p:cNvCxnSpPr/>
              <p:nvPr/>
            </p:nvCxnSpPr>
            <p:spPr>
              <a:xfrm flipV="1">
                <a:off x="6132582" y="2968756"/>
                <a:ext cx="877824" cy="585216"/>
              </a:xfrm>
              <a:prstGeom prst="line">
                <a:avLst/>
              </a:prstGeom>
              <a:ln w="349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p:nvPr/>
            </p:nvCxnSpPr>
            <p:spPr>
              <a:xfrm>
                <a:off x="5517341" y="2968756"/>
                <a:ext cx="438912" cy="438912"/>
              </a:xfrm>
              <a:prstGeom prst="straightConnector1">
                <a:avLst/>
              </a:prstGeom>
              <a:ln w="349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2" name="Gerade Verbindung mit Pfeil 31"/>
              <p:cNvCxnSpPr/>
              <p:nvPr/>
            </p:nvCxnSpPr>
            <p:spPr>
              <a:xfrm flipH="1">
                <a:off x="6205734" y="2968756"/>
                <a:ext cx="438912" cy="438912"/>
              </a:xfrm>
              <a:prstGeom prst="straightConnector1">
                <a:avLst/>
              </a:prstGeom>
              <a:ln w="349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a:xfrm>
                <a:off x="6080994" y="2895604"/>
                <a:ext cx="0" cy="512064"/>
              </a:xfrm>
              <a:prstGeom prst="straightConnector1">
                <a:avLst/>
              </a:prstGeom>
              <a:ln w="34925">
                <a:solidFill>
                  <a:schemeClr val="tx2"/>
                </a:solidFill>
                <a:tailEnd type="arrow"/>
              </a:ln>
            </p:spPr>
            <p:style>
              <a:lnRef idx="1">
                <a:schemeClr val="accent1"/>
              </a:lnRef>
              <a:fillRef idx="0">
                <a:schemeClr val="accent1"/>
              </a:fillRef>
              <a:effectRef idx="0">
                <a:schemeClr val="accent1"/>
              </a:effectRef>
              <a:fontRef idx="minor">
                <a:schemeClr val="tx1"/>
              </a:fontRef>
            </p:style>
          </p:cxnSp>
        </p:grpSp>
        <p:sp>
          <p:nvSpPr>
            <p:cNvPr id="28" name="Textfeld 27"/>
            <p:cNvSpPr txBox="1"/>
            <p:nvPr/>
          </p:nvSpPr>
          <p:spPr>
            <a:xfrm>
              <a:off x="7162801" y="3336110"/>
              <a:ext cx="2073646" cy="430887"/>
            </a:xfrm>
            <a:prstGeom prst="rect">
              <a:avLst/>
            </a:prstGeom>
            <a:noFill/>
          </p:spPr>
          <p:txBody>
            <a:bodyPr wrap="none" rtlCol="0">
              <a:spAutoFit/>
            </a:bodyPr>
            <a:lstStyle/>
            <a:p>
              <a:r>
                <a:rPr lang="de-DE" sz="1500" dirty="0" err="1">
                  <a:latin typeface="Helvetica Neue"/>
                </a:rPr>
                <a:t>Catchment</a:t>
              </a:r>
              <a:r>
                <a:rPr lang="de-DE" sz="1500" dirty="0">
                  <a:latin typeface="Helvetica Neue"/>
                </a:rPr>
                <a:t> </a:t>
              </a:r>
              <a:r>
                <a:rPr lang="de-DE" sz="1500" dirty="0" err="1">
                  <a:latin typeface="Helvetica Neue"/>
                </a:rPr>
                <a:t>area</a:t>
              </a:r>
              <a:endParaRPr lang="de-DE" sz="1500" dirty="0">
                <a:latin typeface="Helvetica Neue"/>
              </a:endParaRPr>
            </a:p>
          </p:txBody>
        </p:sp>
      </p:grpSp>
      <p:grpSp>
        <p:nvGrpSpPr>
          <p:cNvPr id="34" name="Gruppieren 33"/>
          <p:cNvGrpSpPr/>
          <p:nvPr/>
        </p:nvGrpSpPr>
        <p:grpSpPr>
          <a:xfrm>
            <a:off x="5260559" y="4426028"/>
            <a:ext cx="1673428" cy="658368"/>
            <a:chOff x="5791200" y="4648200"/>
            <a:chExt cx="2231237" cy="877824"/>
          </a:xfrm>
        </p:grpSpPr>
        <p:pic>
          <p:nvPicPr>
            <p:cNvPr id="35" name="Grafik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1200" y="4648200"/>
              <a:ext cx="658368" cy="877824"/>
            </a:xfrm>
            <a:prstGeom prst="rect">
              <a:avLst/>
            </a:prstGeom>
          </p:spPr>
        </p:pic>
        <p:sp>
          <p:nvSpPr>
            <p:cNvPr id="36" name="Textfeld 35"/>
            <p:cNvSpPr txBox="1"/>
            <p:nvPr/>
          </p:nvSpPr>
          <p:spPr>
            <a:xfrm>
              <a:off x="7162800" y="4887057"/>
              <a:ext cx="859637" cy="430887"/>
            </a:xfrm>
            <a:prstGeom prst="rect">
              <a:avLst/>
            </a:prstGeom>
            <a:noFill/>
          </p:spPr>
          <p:txBody>
            <a:bodyPr wrap="none" rtlCol="0">
              <a:spAutoFit/>
            </a:bodyPr>
            <a:lstStyle/>
            <a:p>
              <a:r>
                <a:rPr lang="de-DE" sz="1500" dirty="0">
                  <a:latin typeface="Helvetica Neue"/>
                </a:rPr>
                <a:t>NDVI</a:t>
              </a:r>
            </a:p>
          </p:txBody>
        </p:sp>
      </p:grpSp>
      <p:pic>
        <p:nvPicPr>
          <p:cNvPr id="37" name="Picture 2" descr="http://image.spreadshirt.net/image-server/v1/designs/12172505,width=190,height=190/Giesskann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9564" y="1700008"/>
            <a:ext cx="1357313" cy="1357313"/>
          </a:xfrm>
          <a:prstGeom prst="rect">
            <a:avLst/>
          </a:prstGeom>
          <a:solidFill>
            <a:schemeClr val="bg1"/>
          </a:solidFill>
          <a:extLst/>
        </p:spPr>
      </p:pic>
      <p:sp>
        <p:nvSpPr>
          <p:cNvPr id="2" name="Titel 1"/>
          <p:cNvSpPr>
            <a:spLocks noGrp="1"/>
          </p:cNvSpPr>
          <p:nvPr>
            <p:ph type="title"/>
          </p:nvPr>
        </p:nvSpPr>
        <p:spPr/>
        <p:txBody>
          <a:bodyPr/>
          <a:lstStyle/>
          <a:p>
            <a:r>
              <a:rPr lang="de-DE" dirty="0" err="1" smtClean="0"/>
              <a:t>Spatial</a:t>
            </a:r>
            <a:r>
              <a:rPr lang="de-DE" dirty="0" smtClean="0"/>
              <a:t> </a:t>
            </a:r>
            <a:r>
              <a:rPr lang="de-DE" dirty="0" err="1" smtClean="0"/>
              <a:t>prediction</a:t>
            </a:r>
            <a:r>
              <a:rPr lang="de-DE" dirty="0" smtClean="0"/>
              <a:t> </a:t>
            </a:r>
            <a:r>
              <a:rPr lang="de-DE" dirty="0" err="1" smtClean="0"/>
              <a:t>of</a:t>
            </a:r>
            <a:r>
              <a:rPr lang="de-DE" dirty="0" smtClean="0"/>
              <a:t> </a:t>
            </a:r>
            <a:r>
              <a:rPr lang="de-DE" dirty="0" err="1" smtClean="0"/>
              <a:t>species</a:t>
            </a:r>
            <a:r>
              <a:rPr lang="de-DE" dirty="0" smtClean="0"/>
              <a:t> </a:t>
            </a:r>
            <a:r>
              <a:rPr lang="de-DE" dirty="0" err="1" smtClean="0"/>
              <a:t>richness</a:t>
            </a:r>
            <a:r>
              <a:rPr lang="de-DE" dirty="0" smtClean="0"/>
              <a:t> (</a:t>
            </a:r>
            <a:r>
              <a:rPr lang="de-DE" dirty="0" err="1" smtClean="0"/>
              <a:t>alpha</a:t>
            </a:r>
            <a:r>
              <a:rPr lang="de-DE" dirty="0" smtClean="0"/>
              <a:t> </a:t>
            </a:r>
            <a:r>
              <a:rPr lang="de-DE" dirty="0" err="1" smtClean="0"/>
              <a:t>diversity</a:t>
            </a:r>
            <a:r>
              <a:rPr lang="de-DE" dirty="0" smtClean="0"/>
              <a:t>)</a:t>
            </a:r>
            <a:endParaRPr lang="de-DE" dirty="0"/>
          </a:p>
        </p:txBody>
      </p:sp>
      <p:sp>
        <p:nvSpPr>
          <p:cNvPr id="5" name="Datumsplatzhalter 4"/>
          <p:cNvSpPr>
            <a:spLocks noGrp="1"/>
          </p:cNvSpPr>
          <p:nvPr>
            <p:ph type="dt" sz="half" idx="10"/>
          </p:nvPr>
        </p:nvSpPr>
        <p:spPr/>
        <p:txBody>
          <a:bodyPr/>
          <a:lstStyle/>
          <a:p>
            <a:r>
              <a:rPr lang="de-DE" smtClean="0"/>
              <a:t>Spring school 14.03.2017 | Dr. Jannes Münchow | RQGIS</a:t>
            </a:r>
            <a:endParaRPr lang="de-DE"/>
          </a:p>
        </p:txBody>
      </p:sp>
      <p:sp>
        <p:nvSpPr>
          <p:cNvPr id="6" name="Foliennummernplatzhalter 5"/>
          <p:cNvSpPr>
            <a:spLocks noGrp="1"/>
          </p:cNvSpPr>
          <p:nvPr>
            <p:ph type="sldNum" sz="quarter" idx="12"/>
          </p:nvPr>
        </p:nvSpPr>
        <p:spPr/>
        <p:txBody>
          <a:bodyPr/>
          <a:lstStyle/>
          <a:p>
            <a:fld id="{AFDDD188-DC0B-4A34-B4CC-4FC7411B2B39}" type="slidenum">
              <a:rPr lang="de-DE" smtClean="0"/>
              <a:t>32</a:t>
            </a:fld>
            <a:endParaRPr lang="de-DE"/>
          </a:p>
        </p:txBody>
      </p:sp>
    </p:spTree>
    <p:extLst>
      <p:ext uri="{BB962C8B-B14F-4D97-AF65-F5344CB8AC3E}">
        <p14:creationId xmlns:p14="http://schemas.microsoft.com/office/powerpoint/2010/main" val="1234737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0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Discussion</a:t>
            </a:r>
            <a:r>
              <a:rPr lang="de-DE" dirty="0" smtClean="0"/>
              <a:t> – R/GIS </a:t>
            </a:r>
            <a:r>
              <a:rPr lang="de-DE" dirty="0" err="1" smtClean="0"/>
              <a:t>integration</a:t>
            </a:r>
            <a:endParaRPr lang="de-DE" dirty="0"/>
          </a:p>
        </p:txBody>
      </p:sp>
      <p:sp>
        <p:nvSpPr>
          <p:cNvPr id="4" name="Datumsplatzhalter 3"/>
          <p:cNvSpPr>
            <a:spLocks noGrp="1"/>
          </p:cNvSpPr>
          <p:nvPr>
            <p:ph type="dt" sz="half" idx="10"/>
          </p:nvPr>
        </p:nvSpPr>
        <p:spPr/>
        <p:txBody>
          <a:bodyPr/>
          <a:lstStyle/>
          <a:p>
            <a:r>
              <a:rPr lang="de-DE" smtClean="0"/>
              <a:t>Spring school 14.03.2017 | Dr. Jannes Münchow | RQGIS</a:t>
            </a:r>
            <a:endParaRPr lang="de-DE"/>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260" y="3304618"/>
            <a:ext cx="1420749" cy="674751"/>
          </a:xfrm>
          <a:prstGeom prst="rect">
            <a:avLst/>
          </a:prstGeom>
        </p:spPr>
      </p:pic>
      <p:pic>
        <p:nvPicPr>
          <p:cNvPr id="7" name="Grafik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1538" y="3083767"/>
            <a:ext cx="866893" cy="1116453"/>
          </a:xfrm>
          <a:prstGeom prst="rect">
            <a:avLst/>
          </a:prstGeom>
        </p:spPr>
      </p:pic>
      <p:pic>
        <p:nvPicPr>
          <p:cNvPr id="8" name="Grafik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1960" y="3199081"/>
            <a:ext cx="1151573" cy="885825"/>
          </a:xfrm>
          <a:prstGeom prst="rect">
            <a:avLst/>
          </a:prstGeom>
        </p:spPr>
      </p:pic>
      <p:pic>
        <p:nvPicPr>
          <p:cNvPr id="9" name="Picture 2" descr="http://2rct3i2488gxf9jvb1lqhek9-wpengine.netdna-ssl.com/wp-content/uploads/2015/07/QGis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3610" y="3140379"/>
            <a:ext cx="910121" cy="1003228"/>
          </a:xfrm>
          <a:prstGeom prst="rect">
            <a:avLst/>
          </a:prstGeom>
          <a:noFill/>
          <a:extLst>
            <a:ext uri="{909E8E84-426E-40DD-AFC4-6F175D3DCCD1}">
              <a14:hiddenFill xmlns:a14="http://schemas.microsoft.com/office/drawing/2010/main">
                <a:solidFill>
                  <a:srgbClr val="FFFFFF"/>
                </a:solidFill>
              </a14:hiddenFill>
            </a:ext>
          </a:extLst>
        </p:spPr>
      </p:pic>
      <p:sp>
        <p:nvSpPr>
          <p:cNvPr id="3" name="Foliennummernplatzhalter 2"/>
          <p:cNvSpPr>
            <a:spLocks noGrp="1"/>
          </p:cNvSpPr>
          <p:nvPr>
            <p:ph type="sldNum" sz="quarter" idx="12"/>
          </p:nvPr>
        </p:nvSpPr>
        <p:spPr/>
        <p:txBody>
          <a:bodyPr/>
          <a:lstStyle/>
          <a:p>
            <a:fld id="{AFDDD188-DC0B-4A34-B4CC-4FC7411B2B39}" type="slidenum">
              <a:rPr lang="de-DE" smtClean="0"/>
              <a:t>33</a:t>
            </a:fld>
            <a:endParaRPr lang="de-DE"/>
          </a:p>
        </p:txBody>
      </p:sp>
    </p:spTree>
    <p:extLst>
      <p:ext uri="{BB962C8B-B14F-4D97-AF65-F5344CB8AC3E}">
        <p14:creationId xmlns:p14="http://schemas.microsoft.com/office/powerpoint/2010/main" val="2669761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RQGIS vs. RSAGA/rgrass7</a:t>
            </a:r>
            <a:endParaRPr lang="de-DE" dirty="0"/>
          </a:p>
        </p:txBody>
      </p:sp>
      <p:sp>
        <p:nvSpPr>
          <p:cNvPr id="7" name="Inhaltsplatzhalter 6"/>
          <p:cNvSpPr>
            <a:spLocks noGrp="1"/>
          </p:cNvSpPr>
          <p:nvPr>
            <p:ph sz="half" idx="1"/>
          </p:nvPr>
        </p:nvSpPr>
        <p:spPr/>
        <p:txBody>
          <a:bodyPr/>
          <a:lstStyle/>
          <a:p>
            <a:r>
              <a:rPr lang="de-DE" dirty="0" smtClean="0"/>
              <a:t>Unified </a:t>
            </a:r>
            <a:r>
              <a:rPr lang="de-DE" dirty="0" err="1" smtClean="0"/>
              <a:t>interface</a:t>
            </a:r>
            <a:r>
              <a:rPr lang="de-DE" dirty="0" smtClean="0"/>
              <a:t> </a:t>
            </a:r>
            <a:r>
              <a:rPr lang="de-DE" dirty="0" err="1" smtClean="0"/>
              <a:t>to</a:t>
            </a:r>
            <a:r>
              <a:rPr lang="de-DE" dirty="0" smtClean="0"/>
              <a:t> SAGA </a:t>
            </a:r>
            <a:r>
              <a:rPr lang="de-DE" dirty="0" err="1" smtClean="0"/>
              <a:t>and</a:t>
            </a:r>
            <a:r>
              <a:rPr lang="de-DE" dirty="0" smtClean="0"/>
              <a:t> GRASS</a:t>
            </a:r>
          </a:p>
          <a:p>
            <a:r>
              <a:rPr lang="de-DE" dirty="0" smtClean="0"/>
              <a:t>Interface </a:t>
            </a:r>
            <a:r>
              <a:rPr lang="de-DE" dirty="0" err="1" smtClean="0"/>
              <a:t>to</a:t>
            </a:r>
            <a:r>
              <a:rPr lang="de-DE" dirty="0" smtClean="0"/>
              <a:t> </a:t>
            </a:r>
            <a:r>
              <a:rPr lang="de-DE" dirty="0" err="1" smtClean="0"/>
              <a:t>further</a:t>
            </a:r>
            <a:r>
              <a:rPr lang="de-DE" dirty="0" smtClean="0"/>
              <a:t> 3rd-party </a:t>
            </a:r>
            <a:r>
              <a:rPr lang="de-DE" dirty="0" err="1" smtClean="0"/>
              <a:t>providers</a:t>
            </a:r>
            <a:endParaRPr lang="de-DE" dirty="0" smtClean="0"/>
          </a:p>
          <a:p>
            <a:r>
              <a:rPr lang="de-DE" dirty="0" err="1" smtClean="0"/>
              <a:t>Easier-to-use</a:t>
            </a:r>
            <a:endParaRPr lang="de-DE" dirty="0"/>
          </a:p>
          <a:p>
            <a:pPr lvl="1"/>
            <a:r>
              <a:rPr lang="de-DE" dirty="0" err="1" smtClean="0">
                <a:latin typeface="Courier New" panose="02070309020205020404" pitchFamily="49" charset="0"/>
                <a:cs typeface="Courier New" panose="02070309020205020404" pitchFamily="49" charset="0"/>
              </a:rPr>
              <a:t>get_args_man</a:t>
            </a:r>
            <a:r>
              <a:rPr lang="de-DE" dirty="0" smtClean="0">
                <a:latin typeface="Courier New" panose="02070309020205020404" pitchFamily="49" charset="0"/>
                <a:cs typeface="Courier New" panose="02070309020205020404" pitchFamily="49" charset="0"/>
              </a:rPr>
              <a:t>, </a:t>
            </a:r>
            <a:r>
              <a:rPr lang="de-DE" dirty="0" err="1" smtClean="0">
                <a:latin typeface="Courier New" panose="02070309020205020404" pitchFamily="49" charset="0"/>
                <a:cs typeface="Courier New" panose="02070309020205020404" pitchFamily="49" charset="0"/>
              </a:rPr>
              <a:t>open_help</a:t>
            </a:r>
            <a:endParaRPr lang="de-DE" dirty="0" smtClean="0">
              <a:latin typeface="Courier New" panose="02070309020205020404" pitchFamily="49" charset="0"/>
              <a:cs typeface="Courier New" panose="02070309020205020404" pitchFamily="49" charset="0"/>
            </a:endParaRPr>
          </a:p>
          <a:p>
            <a:pPr lvl="1"/>
            <a:r>
              <a:rPr lang="de-DE" dirty="0" smtClean="0">
                <a:latin typeface="Arial" panose="020B0604020202020204" pitchFamily="34" charset="0"/>
                <a:cs typeface="Arial" panose="020B0604020202020204" pitchFamily="34" charset="0"/>
              </a:rPr>
              <a:t>On-</a:t>
            </a:r>
            <a:r>
              <a:rPr lang="de-DE" dirty="0" err="1" smtClean="0">
                <a:latin typeface="Arial" panose="020B0604020202020204" pitchFamily="34" charset="0"/>
                <a:cs typeface="Arial" panose="020B0604020202020204" pitchFamily="34" charset="0"/>
              </a:rPr>
              <a:t>the</a:t>
            </a:r>
            <a:r>
              <a:rPr lang="de-DE" dirty="0" smtClean="0">
                <a:latin typeface="Arial" panose="020B0604020202020204" pitchFamily="34" charset="0"/>
                <a:cs typeface="Arial" panose="020B0604020202020204" pitchFamily="34" charset="0"/>
              </a:rPr>
              <a:t>-</a:t>
            </a:r>
            <a:r>
              <a:rPr lang="de-DE" dirty="0" err="1" smtClean="0">
                <a:latin typeface="Arial" panose="020B0604020202020204" pitchFamily="34" charset="0"/>
                <a:cs typeface="Arial" panose="020B0604020202020204" pitchFamily="34" charset="0"/>
              </a:rPr>
              <a:t>fly</a:t>
            </a:r>
            <a:r>
              <a:rPr lang="de-DE" dirty="0" smtClean="0">
                <a:latin typeface="Arial" panose="020B0604020202020204" pitchFamily="34" charset="0"/>
                <a:cs typeface="Arial" panose="020B0604020202020204" pitchFamily="34" charset="0"/>
              </a:rPr>
              <a:t> </a:t>
            </a:r>
            <a:r>
              <a:rPr lang="de-DE" dirty="0" err="1" smtClean="0">
                <a:latin typeface="Arial" panose="020B0604020202020204" pitchFamily="34" charset="0"/>
                <a:cs typeface="Arial" panose="020B0604020202020204" pitchFamily="34" charset="0"/>
              </a:rPr>
              <a:t>import</a:t>
            </a:r>
            <a:r>
              <a:rPr lang="de-DE" dirty="0" smtClean="0">
                <a:latin typeface="Arial" panose="020B0604020202020204" pitchFamily="34" charset="0"/>
                <a:cs typeface="Arial" panose="020B0604020202020204" pitchFamily="34" charset="0"/>
              </a:rPr>
              <a:t>/</a:t>
            </a:r>
            <a:r>
              <a:rPr lang="de-DE" dirty="0" err="1" smtClean="0">
                <a:latin typeface="Arial" panose="020B0604020202020204" pitchFamily="34" charset="0"/>
                <a:cs typeface="Arial" panose="020B0604020202020204" pitchFamily="34" charset="0"/>
              </a:rPr>
              <a:t>export</a:t>
            </a:r>
            <a:r>
              <a:rPr lang="de-DE" dirty="0" smtClean="0">
                <a:latin typeface="Arial" panose="020B0604020202020204" pitchFamily="34" charset="0"/>
                <a:cs typeface="Arial" panose="020B0604020202020204" pitchFamily="34" charset="0"/>
              </a:rPr>
              <a:t> </a:t>
            </a:r>
            <a:r>
              <a:rPr lang="de-DE" dirty="0" err="1" smtClean="0">
                <a:latin typeface="Arial" panose="020B0604020202020204" pitchFamily="34" charset="0"/>
                <a:cs typeface="Arial" panose="020B0604020202020204" pitchFamily="34" charset="0"/>
              </a:rPr>
              <a:t>of</a:t>
            </a:r>
            <a:r>
              <a:rPr lang="de-DE" dirty="0" smtClean="0">
                <a:latin typeface="Arial" panose="020B0604020202020204" pitchFamily="34" charset="0"/>
                <a:cs typeface="Arial" panose="020B0604020202020204" pitchFamily="34" charset="0"/>
              </a:rPr>
              <a:t> </a:t>
            </a:r>
            <a:r>
              <a:rPr lang="de-DE" dirty="0" err="1" smtClean="0">
                <a:latin typeface="Arial" panose="020B0604020202020204" pitchFamily="34" charset="0"/>
                <a:cs typeface="Arial" panose="020B0604020202020204" pitchFamily="34" charset="0"/>
              </a:rPr>
              <a:t>spatial</a:t>
            </a:r>
            <a:r>
              <a:rPr lang="de-DE" dirty="0" smtClean="0">
                <a:latin typeface="Arial" panose="020B0604020202020204" pitchFamily="34" charset="0"/>
                <a:cs typeface="Arial" panose="020B0604020202020204" pitchFamily="34" charset="0"/>
              </a:rPr>
              <a:t> </a:t>
            </a:r>
            <a:r>
              <a:rPr lang="de-DE" dirty="0" err="1" smtClean="0">
                <a:latin typeface="Arial" panose="020B0604020202020204" pitchFamily="34" charset="0"/>
                <a:cs typeface="Arial" panose="020B0604020202020204" pitchFamily="34" charset="0"/>
              </a:rPr>
              <a:t>objects</a:t>
            </a:r>
            <a:r>
              <a:rPr lang="de-DE" dirty="0" smtClean="0">
                <a:latin typeface="Arial" panose="020B0604020202020204" pitchFamily="34" charset="0"/>
                <a:cs typeface="Arial" panose="020B0604020202020204" pitchFamily="34" charset="0"/>
              </a:rPr>
              <a:t> (</a:t>
            </a:r>
            <a:r>
              <a:rPr lang="de-DE" dirty="0" err="1" smtClean="0">
                <a:latin typeface="Courier New" panose="02070309020205020404" pitchFamily="49" charset="0"/>
                <a:cs typeface="Courier New" panose="02070309020205020404" pitchFamily="49" charset="0"/>
              </a:rPr>
              <a:t>run_qgis</a:t>
            </a:r>
            <a:r>
              <a:rPr lang="de-DE" dirty="0" smtClean="0">
                <a:latin typeface="Arial" panose="020B0604020202020204" pitchFamily="34" charset="0"/>
                <a:cs typeface="Arial" panose="020B0604020202020204" pitchFamily="34" charset="0"/>
              </a:rPr>
              <a:t>)</a:t>
            </a:r>
          </a:p>
          <a:p>
            <a:pPr lvl="1"/>
            <a:r>
              <a:rPr lang="de-DE" dirty="0" smtClean="0"/>
              <a:t>Data </a:t>
            </a:r>
            <a:r>
              <a:rPr lang="de-DE" dirty="0" err="1" smtClean="0"/>
              <a:t>conversions</a:t>
            </a:r>
            <a:endParaRPr lang="de-DE" dirty="0" smtClean="0"/>
          </a:p>
          <a:p>
            <a:endParaRPr lang="de-DE" dirty="0"/>
          </a:p>
        </p:txBody>
      </p:sp>
      <p:sp>
        <p:nvSpPr>
          <p:cNvPr id="4" name="Datumsplatzhalter 3"/>
          <p:cNvSpPr>
            <a:spLocks noGrp="1"/>
          </p:cNvSpPr>
          <p:nvPr>
            <p:ph type="dt" sz="half" idx="10"/>
          </p:nvPr>
        </p:nvSpPr>
        <p:spPr/>
        <p:txBody>
          <a:bodyPr/>
          <a:lstStyle/>
          <a:p>
            <a:r>
              <a:rPr lang="de-DE" smtClean="0"/>
              <a:t>Spring school 14.03.2017 | Dr. Jannes Münchow | RQGIS</a:t>
            </a:r>
            <a:endParaRPr lang="de-DE"/>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5356" y="3066423"/>
            <a:ext cx="1420749" cy="674751"/>
          </a:xfrm>
          <a:prstGeom prst="rect">
            <a:avLst/>
          </a:prstGeom>
        </p:spPr>
      </p:pic>
      <p:pic>
        <p:nvPicPr>
          <p:cNvPr id="10" name="Grafik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5662" y="2845573"/>
            <a:ext cx="866893" cy="1116453"/>
          </a:xfrm>
          <a:prstGeom prst="rect">
            <a:avLst/>
          </a:prstGeom>
        </p:spPr>
      </p:pic>
      <p:pic>
        <p:nvPicPr>
          <p:cNvPr id="11" name="Picture 2" descr="http://2rct3i2488gxf9jvb1lqhek9-wpengine.netdna-ssl.com/wp-content/uploads/2015/07/QGi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4168" y="1680928"/>
            <a:ext cx="910121" cy="1003228"/>
          </a:xfrm>
          <a:prstGeom prst="rect">
            <a:avLst/>
          </a:prstGeom>
          <a:noFill/>
          <a:extLst>
            <a:ext uri="{909E8E84-426E-40DD-AFC4-6F175D3DCCD1}">
              <a14:hiddenFill xmlns:a14="http://schemas.microsoft.com/office/drawing/2010/main">
                <a:solidFill>
                  <a:srgbClr val="FFFFFF"/>
                </a:solidFill>
              </a14:hiddenFill>
            </a:ext>
          </a:extLst>
        </p:spPr>
      </p:pic>
      <p:sp>
        <p:nvSpPr>
          <p:cNvPr id="2" name="Foliennummernplatzhalter 1"/>
          <p:cNvSpPr>
            <a:spLocks noGrp="1"/>
          </p:cNvSpPr>
          <p:nvPr>
            <p:ph type="sldNum" sz="quarter" idx="12"/>
          </p:nvPr>
        </p:nvSpPr>
        <p:spPr/>
        <p:txBody>
          <a:bodyPr/>
          <a:lstStyle/>
          <a:p>
            <a:fld id="{AFDDD188-DC0B-4A34-B4CC-4FC7411B2B39}" type="slidenum">
              <a:rPr lang="de-DE" smtClean="0"/>
              <a:t>34</a:t>
            </a:fld>
            <a:endParaRPr lang="de-DE"/>
          </a:p>
        </p:txBody>
      </p:sp>
    </p:spTree>
    <p:extLst>
      <p:ext uri="{BB962C8B-B14F-4D97-AF65-F5344CB8AC3E}">
        <p14:creationId xmlns:p14="http://schemas.microsoft.com/office/powerpoint/2010/main" val="1280356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fade">
                                      <p:cBhvr>
                                        <p:cTn id="18" dur="500"/>
                                        <p:tgtEl>
                                          <p:spTgt spid="7">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fade">
                                      <p:cBhvr>
                                        <p:cTn id="21"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But:</a:t>
            </a:r>
            <a:endParaRPr lang="de-DE" dirty="0"/>
          </a:p>
        </p:txBody>
      </p:sp>
      <p:sp>
        <p:nvSpPr>
          <p:cNvPr id="3" name="Inhaltsplatzhalter 2"/>
          <p:cNvSpPr>
            <a:spLocks noGrp="1"/>
          </p:cNvSpPr>
          <p:nvPr>
            <p:ph sz="half" idx="1"/>
          </p:nvPr>
        </p:nvSpPr>
        <p:spPr/>
        <p:txBody>
          <a:bodyPr/>
          <a:lstStyle/>
          <a:p>
            <a:r>
              <a:rPr lang="de-DE" dirty="0" smtClean="0"/>
              <a:t>QGIS </a:t>
            </a:r>
            <a:r>
              <a:rPr lang="de-DE" dirty="0" err="1" smtClean="0"/>
              <a:t>does</a:t>
            </a:r>
            <a:r>
              <a:rPr lang="de-DE" dirty="0" smtClean="0"/>
              <a:t> not </a:t>
            </a:r>
            <a:r>
              <a:rPr lang="de-DE" dirty="0" err="1" smtClean="0"/>
              <a:t>support</a:t>
            </a:r>
            <a:r>
              <a:rPr lang="de-DE" dirty="0" smtClean="0"/>
              <a:t> </a:t>
            </a:r>
            <a:r>
              <a:rPr lang="de-DE" dirty="0" err="1" smtClean="0"/>
              <a:t>the</a:t>
            </a:r>
            <a:r>
              <a:rPr lang="de-DE" dirty="0" smtClean="0"/>
              <a:t> </a:t>
            </a:r>
            <a:r>
              <a:rPr lang="de-DE" dirty="0" err="1" smtClean="0"/>
              <a:t>most</a:t>
            </a:r>
            <a:r>
              <a:rPr lang="de-DE" dirty="0" smtClean="0"/>
              <a:t> </a:t>
            </a:r>
            <a:r>
              <a:rPr lang="de-DE" dirty="0" err="1" smtClean="0"/>
              <a:t>recent</a:t>
            </a:r>
            <a:r>
              <a:rPr lang="de-DE" dirty="0" smtClean="0"/>
              <a:t> SAGA </a:t>
            </a:r>
            <a:r>
              <a:rPr lang="de-DE" dirty="0" err="1" smtClean="0"/>
              <a:t>versions</a:t>
            </a:r>
            <a:endParaRPr lang="de-DE" dirty="0" smtClean="0"/>
          </a:p>
          <a:p>
            <a:r>
              <a:rPr lang="de-DE" dirty="0" smtClean="0"/>
              <a:t>QGIS </a:t>
            </a:r>
            <a:r>
              <a:rPr lang="de-DE" dirty="0" err="1" smtClean="0"/>
              <a:t>does</a:t>
            </a:r>
            <a:r>
              <a:rPr lang="de-DE" dirty="0" smtClean="0"/>
              <a:t> not </a:t>
            </a:r>
            <a:r>
              <a:rPr lang="de-DE" dirty="0" err="1" smtClean="0"/>
              <a:t>provide</a:t>
            </a:r>
            <a:r>
              <a:rPr lang="de-DE" dirty="0" smtClean="0"/>
              <a:t> all SAGA </a:t>
            </a:r>
            <a:r>
              <a:rPr lang="de-DE" dirty="0" err="1" smtClean="0"/>
              <a:t>and</a:t>
            </a:r>
            <a:r>
              <a:rPr lang="de-DE" dirty="0"/>
              <a:t> </a:t>
            </a:r>
            <a:r>
              <a:rPr lang="de-DE" dirty="0" smtClean="0"/>
              <a:t>GRASS </a:t>
            </a:r>
            <a:r>
              <a:rPr lang="de-DE" dirty="0" err="1" smtClean="0"/>
              <a:t>functionalities</a:t>
            </a:r>
            <a:endParaRPr lang="de-DE" dirty="0" smtClean="0"/>
          </a:p>
          <a:p>
            <a:r>
              <a:rPr lang="de-DE" dirty="0" smtClean="0"/>
              <a:t>SAGA </a:t>
            </a:r>
            <a:r>
              <a:rPr lang="de-DE" dirty="0" err="1" smtClean="0"/>
              <a:t>has</a:t>
            </a:r>
            <a:r>
              <a:rPr lang="de-DE" dirty="0" smtClean="0"/>
              <a:t> </a:t>
            </a:r>
            <a:r>
              <a:rPr lang="de-DE" dirty="0" err="1" smtClean="0"/>
              <a:t>special</a:t>
            </a:r>
            <a:r>
              <a:rPr lang="de-DE" dirty="0" smtClean="0"/>
              <a:t> </a:t>
            </a:r>
            <a:r>
              <a:rPr lang="de-DE" dirty="0" err="1" smtClean="0"/>
              <a:t>geocomputing</a:t>
            </a:r>
            <a:r>
              <a:rPr lang="de-DE" dirty="0" smtClean="0"/>
              <a:t> </a:t>
            </a:r>
            <a:r>
              <a:rPr lang="de-DE" dirty="0" err="1" smtClean="0"/>
              <a:t>functions</a:t>
            </a:r>
            <a:endParaRPr lang="de-DE" dirty="0"/>
          </a:p>
        </p:txBody>
      </p:sp>
      <p:sp>
        <p:nvSpPr>
          <p:cNvPr id="5" name="Datumsplatzhalter 4"/>
          <p:cNvSpPr>
            <a:spLocks noGrp="1"/>
          </p:cNvSpPr>
          <p:nvPr>
            <p:ph type="dt" sz="half" idx="10"/>
          </p:nvPr>
        </p:nvSpPr>
        <p:spPr/>
        <p:txBody>
          <a:bodyPr/>
          <a:lstStyle/>
          <a:p>
            <a:r>
              <a:rPr lang="de-DE" smtClean="0"/>
              <a:t>Spring school 14.03.2017 | Dr. Jannes Münchow | RQGIS</a:t>
            </a:r>
            <a:endParaRPr lang="de-DE"/>
          </a:p>
        </p:txBody>
      </p:sp>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5356" y="3066423"/>
            <a:ext cx="1420749" cy="674751"/>
          </a:xfrm>
          <a:prstGeom prst="rect">
            <a:avLst/>
          </a:prstGeom>
        </p:spPr>
      </p:pic>
      <p:pic>
        <p:nvPicPr>
          <p:cNvPr id="8"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5662" y="2845573"/>
            <a:ext cx="866893" cy="1116453"/>
          </a:xfrm>
          <a:prstGeom prst="rect">
            <a:avLst/>
          </a:prstGeom>
        </p:spPr>
      </p:pic>
      <p:pic>
        <p:nvPicPr>
          <p:cNvPr id="9" name="Picture 2" descr="http://2rct3i2488gxf9jvb1lqhek9-wpengine.netdna-ssl.com/wp-content/uploads/2015/07/QGis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4168" y="1680928"/>
            <a:ext cx="910121" cy="1003228"/>
          </a:xfrm>
          <a:prstGeom prst="rect">
            <a:avLst/>
          </a:prstGeom>
          <a:noFill/>
          <a:extLst>
            <a:ext uri="{909E8E84-426E-40DD-AFC4-6F175D3DCCD1}">
              <a14:hiddenFill xmlns:a14="http://schemas.microsoft.com/office/drawing/2010/main">
                <a:solidFill>
                  <a:srgbClr val="FFFFFF"/>
                </a:solidFill>
              </a14:hiddenFill>
            </a:ext>
          </a:extLst>
        </p:spPr>
      </p:pic>
      <p:sp>
        <p:nvSpPr>
          <p:cNvPr id="4" name="Foliennummernplatzhalter 3"/>
          <p:cNvSpPr>
            <a:spLocks noGrp="1"/>
          </p:cNvSpPr>
          <p:nvPr>
            <p:ph type="sldNum" sz="quarter" idx="12"/>
          </p:nvPr>
        </p:nvSpPr>
        <p:spPr/>
        <p:txBody>
          <a:bodyPr/>
          <a:lstStyle/>
          <a:p>
            <a:fld id="{AFDDD188-DC0B-4A34-B4CC-4FC7411B2B39}" type="slidenum">
              <a:rPr lang="de-DE" smtClean="0"/>
              <a:t>35</a:t>
            </a:fld>
            <a:endParaRPr lang="de-DE"/>
          </a:p>
        </p:txBody>
      </p:sp>
    </p:spTree>
    <p:extLst>
      <p:ext uri="{BB962C8B-B14F-4D97-AF65-F5344CB8AC3E}">
        <p14:creationId xmlns:p14="http://schemas.microsoft.com/office/powerpoint/2010/main" val="1289264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Wrap-up</a:t>
            </a:r>
            <a:endParaRPr lang="de-DE" dirty="0"/>
          </a:p>
        </p:txBody>
      </p:sp>
      <p:sp>
        <p:nvSpPr>
          <p:cNvPr id="3" name="Inhaltsplatzhalter 2"/>
          <p:cNvSpPr>
            <a:spLocks noGrp="1"/>
          </p:cNvSpPr>
          <p:nvPr>
            <p:ph sz="half" idx="1"/>
          </p:nvPr>
        </p:nvSpPr>
        <p:spPr/>
        <p:txBody>
          <a:bodyPr/>
          <a:lstStyle/>
          <a:p>
            <a:endParaRPr lang="de-DE" dirty="0" smtClean="0"/>
          </a:p>
          <a:p>
            <a:endParaRPr lang="de-DE" dirty="0"/>
          </a:p>
          <a:p>
            <a:r>
              <a:rPr lang="de-DE" dirty="0" err="1" smtClean="0"/>
              <a:t>We</a:t>
            </a:r>
            <a:r>
              <a:rPr lang="de-DE" dirty="0" smtClean="0"/>
              <a:t> </a:t>
            </a:r>
            <a:r>
              <a:rPr lang="de-DE" dirty="0" err="1" smtClean="0"/>
              <a:t>can</a:t>
            </a:r>
            <a:r>
              <a:rPr lang="de-DE" dirty="0" smtClean="0"/>
              <a:t> </a:t>
            </a:r>
            <a:r>
              <a:rPr lang="de-DE" dirty="0" err="1" smtClean="0"/>
              <a:t>use</a:t>
            </a:r>
            <a:r>
              <a:rPr lang="de-DE" dirty="0" smtClean="0"/>
              <a:t> R </a:t>
            </a:r>
            <a:r>
              <a:rPr lang="de-DE" dirty="0" err="1" smtClean="0"/>
              <a:t>as</a:t>
            </a:r>
            <a:r>
              <a:rPr lang="de-DE" dirty="0" smtClean="0"/>
              <a:t> a GIS</a:t>
            </a:r>
            <a:endParaRPr lang="de-DE" dirty="0"/>
          </a:p>
          <a:p>
            <a:r>
              <a:rPr lang="de-DE" dirty="0" err="1" smtClean="0"/>
              <a:t>Geoprocessing</a:t>
            </a:r>
            <a:r>
              <a:rPr lang="de-DE" dirty="0" smtClean="0"/>
              <a:t> </a:t>
            </a:r>
            <a:r>
              <a:rPr lang="de-DE" dirty="0" err="1" smtClean="0"/>
              <a:t>is</a:t>
            </a:r>
            <a:r>
              <a:rPr lang="de-DE" dirty="0" smtClean="0"/>
              <a:t> </a:t>
            </a:r>
            <a:r>
              <a:rPr lang="de-DE" dirty="0" err="1" smtClean="0"/>
              <a:t>better</a:t>
            </a:r>
            <a:r>
              <a:rPr lang="de-DE" dirty="0" smtClean="0"/>
              <a:t> </a:t>
            </a:r>
            <a:r>
              <a:rPr lang="de-DE" dirty="0" err="1" smtClean="0"/>
              <a:t>done</a:t>
            </a:r>
            <a:r>
              <a:rPr lang="de-DE" dirty="0" smtClean="0"/>
              <a:t> in a GIS</a:t>
            </a:r>
          </a:p>
          <a:p>
            <a:r>
              <a:rPr lang="de-DE" dirty="0" smtClean="0"/>
              <a:t>R-GIS </a:t>
            </a:r>
            <a:r>
              <a:rPr lang="de-DE" dirty="0" err="1" smtClean="0"/>
              <a:t>integration</a:t>
            </a:r>
            <a:r>
              <a:rPr lang="de-DE" dirty="0" smtClean="0"/>
              <a:t> </a:t>
            </a:r>
            <a:r>
              <a:rPr lang="de-DE" dirty="0" err="1" smtClean="0"/>
              <a:t>combines</a:t>
            </a:r>
            <a:r>
              <a:rPr lang="de-DE" dirty="0" smtClean="0"/>
              <a:t> </a:t>
            </a:r>
            <a:r>
              <a:rPr lang="de-DE" dirty="0" err="1" smtClean="0"/>
              <a:t>the</a:t>
            </a:r>
            <a:r>
              <a:rPr lang="de-DE" dirty="0" smtClean="0"/>
              <a:t> </a:t>
            </a:r>
            <a:r>
              <a:rPr lang="de-DE" dirty="0" err="1" smtClean="0"/>
              <a:t>best</a:t>
            </a:r>
            <a:r>
              <a:rPr lang="de-DE" dirty="0" smtClean="0"/>
              <a:t> </a:t>
            </a:r>
            <a:r>
              <a:rPr lang="de-DE" dirty="0" err="1" smtClean="0"/>
              <a:t>of</a:t>
            </a:r>
            <a:r>
              <a:rPr lang="de-DE" dirty="0" smtClean="0"/>
              <a:t> </a:t>
            </a:r>
            <a:r>
              <a:rPr lang="de-DE" dirty="0" err="1" smtClean="0"/>
              <a:t>two</a:t>
            </a:r>
            <a:r>
              <a:rPr lang="de-DE" dirty="0" smtClean="0"/>
              <a:t> </a:t>
            </a:r>
            <a:r>
              <a:rPr lang="de-DE" dirty="0" err="1" smtClean="0"/>
              <a:t>worlds</a:t>
            </a:r>
            <a:endParaRPr lang="de-DE" dirty="0"/>
          </a:p>
          <a:p>
            <a:r>
              <a:rPr lang="de-DE" dirty="0" smtClean="0"/>
              <a:t>RQGIS, RSAGA, rgrass7 </a:t>
            </a:r>
            <a:r>
              <a:rPr lang="de-DE" dirty="0" err="1" smtClean="0"/>
              <a:t>are</a:t>
            </a:r>
            <a:r>
              <a:rPr lang="de-DE" dirty="0" smtClean="0"/>
              <a:t> all </a:t>
            </a:r>
            <a:r>
              <a:rPr lang="de-DE" dirty="0" err="1" smtClean="0"/>
              <a:t>great</a:t>
            </a:r>
            <a:endParaRPr lang="de-DE" dirty="0" smtClean="0"/>
          </a:p>
          <a:p>
            <a:r>
              <a:rPr lang="de-DE" dirty="0" err="1" smtClean="0"/>
              <a:t>collaborations</a:t>
            </a:r>
            <a:endParaRPr lang="de-DE" dirty="0" smtClean="0"/>
          </a:p>
          <a:p>
            <a:endParaRPr lang="de-DE" dirty="0"/>
          </a:p>
        </p:txBody>
      </p:sp>
      <p:sp>
        <p:nvSpPr>
          <p:cNvPr id="4" name="Datumsplatzhalter 3"/>
          <p:cNvSpPr>
            <a:spLocks noGrp="1"/>
          </p:cNvSpPr>
          <p:nvPr>
            <p:ph type="dt" sz="half" idx="10"/>
          </p:nvPr>
        </p:nvSpPr>
        <p:spPr/>
        <p:txBody>
          <a:bodyPr/>
          <a:lstStyle/>
          <a:p>
            <a:r>
              <a:rPr lang="de-DE" smtClean="0"/>
              <a:t>Spring school 14.03.2017 | Dr. Jannes Münchow | RQGIS</a:t>
            </a:r>
            <a:endParaRPr lang="de-DE"/>
          </a:p>
        </p:txBody>
      </p:sp>
      <p:pic>
        <p:nvPicPr>
          <p:cNvPr id="5122" name="Picture 2" descr="http://www.myazpiration.com/wp-content/uploads/2014/11/Partnership-5.png"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066" y="2223528"/>
            <a:ext cx="3124200" cy="2333626"/>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hidden="1"/>
          <p:cNvSpPr txBox="1"/>
          <p:nvPr/>
        </p:nvSpPr>
        <p:spPr>
          <a:xfrm>
            <a:off x="5467305" y="4725144"/>
            <a:ext cx="2993127" cy="400110"/>
          </a:xfrm>
          <a:prstGeom prst="rect">
            <a:avLst/>
          </a:prstGeom>
          <a:noFill/>
        </p:spPr>
        <p:txBody>
          <a:bodyPr wrap="none" rtlCol="0">
            <a:spAutoFit/>
          </a:bodyPr>
          <a:lstStyle/>
          <a:p>
            <a:r>
              <a:rPr lang="de-DE" sz="1000" dirty="0">
                <a:latin typeface="Helvetica Neue"/>
                <a:cs typeface="Helvetica" panose="020B0604020202020204" pitchFamily="34" charset="0"/>
              </a:rPr>
              <a:t>http://</a:t>
            </a:r>
            <a:r>
              <a:rPr lang="de-DE" sz="1000" dirty="0" smtClean="0">
                <a:latin typeface="Helvetica Neue"/>
                <a:cs typeface="Helvetica" panose="020B0604020202020204" pitchFamily="34" charset="0"/>
              </a:rPr>
              <a:t>www.myazpiration.com/wp-content/uploads/</a:t>
            </a:r>
          </a:p>
          <a:p>
            <a:r>
              <a:rPr lang="de-DE" sz="1000" dirty="0" smtClean="0">
                <a:latin typeface="Helvetica Neue"/>
                <a:cs typeface="Helvetica" panose="020B0604020202020204" pitchFamily="34" charset="0"/>
              </a:rPr>
              <a:t>2014/11/Partnership-5.png</a:t>
            </a:r>
            <a:endParaRPr lang="de-DE" sz="1000" dirty="0">
              <a:latin typeface="Helvetica Neue"/>
              <a:cs typeface="Helvetica" panose="020B0604020202020204" pitchFamily="34" charset="0"/>
            </a:endParaRPr>
          </a:p>
        </p:txBody>
      </p:sp>
      <p:sp>
        <p:nvSpPr>
          <p:cNvPr id="16" name="Textfeld 15"/>
          <p:cNvSpPr txBox="1"/>
          <p:nvPr/>
        </p:nvSpPr>
        <p:spPr>
          <a:xfrm>
            <a:off x="5004048" y="5744289"/>
            <a:ext cx="3377078" cy="276999"/>
          </a:xfrm>
          <a:prstGeom prst="rect">
            <a:avLst/>
          </a:prstGeom>
          <a:noFill/>
        </p:spPr>
        <p:txBody>
          <a:bodyPr wrap="none" rtlCol="0">
            <a:spAutoFit/>
          </a:bodyPr>
          <a:lstStyle/>
          <a:p>
            <a:r>
              <a:rPr lang="nl-NL" sz="1200" dirty="0" smtClean="0">
                <a:latin typeface="Arial" panose="020B0604020202020204" pitchFamily="34" charset="0"/>
                <a:cs typeface="Arial" panose="020B0604020202020204" pitchFamily="34" charset="0"/>
              </a:rPr>
              <a:t>Data: Rikken, M.G.J &amp; Van </a:t>
            </a:r>
            <a:r>
              <a:rPr lang="nl-NL" sz="1200" dirty="0">
                <a:latin typeface="Arial" panose="020B0604020202020204" pitchFamily="34" charset="0"/>
                <a:cs typeface="Arial" panose="020B0604020202020204" pitchFamily="34" charset="0"/>
              </a:rPr>
              <a:t>Rijn</a:t>
            </a:r>
            <a:r>
              <a:rPr lang="nl-NL" sz="1200" dirty="0" smtClean="0">
                <a:latin typeface="Arial" panose="020B0604020202020204" pitchFamily="34" charset="0"/>
                <a:cs typeface="Arial" panose="020B0604020202020204" pitchFamily="34" charset="0"/>
              </a:rPr>
              <a:t>,</a:t>
            </a:r>
            <a:r>
              <a:rPr lang="nl-NL" sz="1200" dirty="0">
                <a:latin typeface="Arial" panose="020B0604020202020204" pitchFamily="34" charset="0"/>
                <a:cs typeface="Arial" panose="020B0604020202020204" pitchFamily="34" charset="0"/>
              </a:rPr>
              <a:t> </a:t>
            </a:r>
            <a:r>
              <a:rPr lang="nl-NL" sz="1200" dirty="0" smtClean="0">
                <a:latin typeface="Arial" panose="020B0604020202020204" pitchFamily="34" charset="0"/>
                <a:cs typeface="Arial" panose="020B0604020202020204" pitchFamily="34" charset="0"/>
              </a:rPr>
              <a:t>R.P.G. (1993).</a:t>
            </a:r>
            <a:endParaRPr lang="de-DE" sz="1200" dirty="0">
              <a:latin typeface="Arial" panose="020B0604020202020204" pitchFamily="34" charset="0"/>
              <a:cs typeface="Arial" panose="020B0604020202020204" pitchFamily="34" charset="0"/>
            </a:endParaRPr>
          </a:p>
        </p:txBody>
      </p:sp>
      <p:pic>
        <p:nvPicPr>
          <p:cNvPr id="17" name="Inhaltsplatzhalter 12"/>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648200" y="1700808"/>
            <a:ext cx="4038600" cy="4038600"/>
          </a:xfrm>
        </p:spPr>
      </p:pic>
      <p:pic>
        <p:nvPicPr>
          <p:cNvPr id="18" name="Grafik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9355" y="2721431"/>
            <a:ext cx="1420749" cy="674751"/>
          </a:xfrm>
          <a:prstGeom prst="rect">
            <a:avLst/>
          </a:prstGeom>
        </p:spPr>
      </p:pic>
      <p:pic>
        <p:nvPicPr>
          <p:cNvPr id="19" name="Grafik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8946" y="3702006"/>
            <a:ext cx="866893" cy="1116453"/>
          </a:xfrm>
          <a:prstGeom prst="rect">
            <a:avLst/>
          </a:prstGeom>
        </p:spPr>
      </p:pic>
      <p:pic>
        <p:nvPicPr>
          <p:cNvPr id="20" name="Grafik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9368" y="3817320"/>
            <a:ext cx="1151573" cy="885825"/>
          </a:xfrm>
          <a:prstGeom prst="rect">
            <a:avLst/>
          </a:prstGeom>
        </p:spPr>
      </p:pic>
      <p:pic>
        <p:nvPicPr>
          <p:cNvPr id="21" name="Picture 2" descr="http://2rct3i2488gxf9jvb1lqhek9-wpengine.netdna-ssl.com/wp-content/uploads/2015/07/QGis_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75705" y="2557192"/>
            <a:ext cx="910121" cy="100322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www.esri.com/news/arcuser/0610/graphics/mosaicdataset_1-lg.jpg"/>
          <p:cNvPicPr>
            <a:picLocks noChangeAspect="1" noChangeArrowheads="1"/>
          </p:cNvPicPr>
          <p:nvPr/>
        </p:nvPicPr>
        <p:blipFill rotWithShape="1">
          <a:blip r:embed="rId9">
            <a:extLst>
              <a:ext uri="{28A0092B-C50C-407E-A947-70E740481C1C}">
                <a14:useLocalDpi xmlns:a14="http://schemas.microsoft.com/office/drawing/2010/main" val="0"/>
              </a:ext>
            </a:extLst>
          </a:blip>
          <a:srcRect r="68993" b="49576"/>
          <a:stretch/>
        </p:blipFill>
        <p:spPr bwMode="auto">
          <a:xfrm>
            <a:off x="4783681" y="2962792"/>
            <a:ext cx="2237981" cy="178773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notebook with analytics"/>
          <p:cNvPicPr>
            <a:picLocks noChangeAspect="1" noChangeArrowheads="1"/>
          </p:cNvPicPr>
          <p:nvPr/>
        </p:nvPicPr>
        <p:blipFill rotWithShape="1">
          <a:blip r:embed="rId10">
            <a:extLst>
              <a:ext uri="{28A0092B-C50C-407E-A947-70E740481C1C}">
                <a14:useLocalDpi xmlns:a14="http://schemas.microsoft.com/office/drawing/2010/main" val="0"/>
              </a:ext>
            </a:extLst>
          </a:blip>
          <a:srcRect l="57380" t="18670"/>
          <a:stretch/>
        </p:blipFill>
        <p:spPr bwMode="auto">
          <a:xfrm>
            <a:off x="7292187" y="2528914"/>
            <a:ext cx="1618057" cy="2340428"/>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p:cNvSpPr txBox="1"/>
          <p:nvPr/>
        </p:nvSpPr>
        <p:spPr>
          <a:xfrm>
            <a:off x="5083595" y="4950283"/>
            <a:ext cx="1561197" cy="276999"/>
          </a:xfrm>
          <a:prstGeom prst="rect">
            <a:avLst/>
          </a:prstGeom>
          <a:noFill/>
        </p:spPr>
        <p:txBody>
          <a:bodyPr wrap="none" rtlCol="0">
            <a:spAutoFit/>
          </a:bodyPr>
          <a:lstStyle/>
          <a:p>
            <a:r>
              <a:rPr lang="de-DE" sz="1200" dirty="0">
                <a:latin typeface="Arial" panose="020B0604020202020204" pitchFamily="34" charset="0"/>
                <a:cs typeface="Arial" panose="020B0604020202020204" pitchFamily="34" charset="0"/>
              </a:rPr>
              <a:t>http://</a:t>
            </a:r>
            <a:r>
              <a:rPr lang="de-DE" sz="1200" dirty="0" smtClean="0">
                <a:latin typeface="Arial" panose="020B0604020202020204" pitchFamily="34" charset="0"/>
                <a:cs typeface="Arial" panose="020B0604020202020204" pitchFamily="34" charset="0"/>
              </a:rPr>
              <a:t>www.esri.com/</a:t>
            </a:r>
            <a:endParaRPr lang="de-DE" sz="1200" dirty="0">
              <a:latin typeface="Arial" panose="020B0604020202020204" pitchFamily="34" charset="0"/>
              <a:cs typeface="Arial" panose="020B0604020202020204" pitchFamily="34" charset="0"/>
            </a:endParaRPr>
          </a:p>
        </p:txBody>
      </p:sp>
      <p:sp>
        <p:nvSpPr>
          <p:cNvPr id="27" name="Textfeld 26"/>
          <p:cNvSpPr txBox="1"/>
          <p:nvPr/>
        </p:nvSpPr>
        <p:spPr>
          <a:xfrm>
            <a:off x="6876322" y="4941168"/>
            <a:ext cx="1774845" cy="276999"/>
          </a:xfrm>
          <a:prstGeom prst="rect">
            <a:avLst/>
          </a:prstGeom>
          <a:noFill/>
        </p:spPr>
        <p:txBody>
          <a:bodyPr wrap="none" rtlCol="0">
            <a:spAutoFit/>
          </a:bodyPr>
          <a:lstStyle/>
          <a:p>
            <a:r>
              <a:rPr lang="de-DE" sz="1200" dirty="0">
                <a:latin typeface="Arial" panose="020B0604020202020204" pitchFamily="34" charset="0"/>
                <a:cs typeface="Arial" panose="020B0604020202020204" pitchFamily="34" charset="0"/>
              </a:rPr>
              <a:t>https://</a:t>
            </a:r>
            <a:r>
              <a:rPr lang="de-DE" sz="1200" dirty="0" smtClean="0">
                <a:latin typeface="Arial" panose="020B0604020202020204" pitchFamily="34" charset="0"/>
                <a:cs typeface="Arial" panose="020B0604020202020204" pitchFamily="34" charset="0"/>
              </a:rPr>
              <a:t>7segments.com/</a:t>
            </a:r>
          </a:p>
        </p:txBody>
      </p:sp>
      <p:pic>
        <p:nvPicPr>
          <p:cNvPr id="28" name="Picture 2" descr="http://www.myazpiration.com/wp-content/uploads/2014/11/Partnership-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632" y="2304086"/>
            <a:ext cx="3124200" cy="2333626"/>
          </a:xfrm>
          <a:prstGeom prst="rect">
            <a:avLst/>
          </a:prstGeom>
          <a:noFill/>
          <a:extLst>
            <a:ext uri="{909E8E84-426E-40DD-AFC4-6F175D3DCCD1}">
              <a14:hiddenFill xmlns:a14="http://schemas.microsoft.com/office/drawing/2010/main">
                <a:solidFill>
                  <a:srgbClr val="FFFFFF"/>
                </a:solidFill>
              </a14:hiddenFill>
            </a:ext>
          </a:extLst>
        </p:spPr>
      </p:pic>
      <p:sp>
        <p:nvSpPr>
          <p:cNvPr id="29" name="Textfeld 28"/>
          <p:cNvSpPr txBox="1"/>
          <p:nvPr/>
        </p:nvSpPr>
        <p:spPr>
          <a:xfrm>
            <a:off x="5219841" y="4781728"/>
            <a:ext cx="2993127" cy="400110"/>
          </a:xfrm>
          <a:prstGeom prst="rect">
            <a:avLst/>
          </a:prstGeom>
          <a:noFill/>
        </p:spPr>
        <p:txBody>
          <a:bodyPr wrap="none" rtlCol="0">
            <a:spAutoFit/>
          </a:bodyPr>
          <a:lstStyle/>
          <a:p>
            <a:r>
              <a:rPr lang="de-DE" sz="1000" dirty="0">
                <a:latin typeface="Helvetica Neue"/>
                <a:cs typeface="Helvetica" panose="020B0604020202020204" pitchFamily="34" charset="0"/>
              </a:rPr>
              <a:t>http://</a:t>
            </a:r>
            <a:r>
              <a:rPr lang="de-DE" sz="1000" dirty="0" smtClean="0">
                <a:latin typeface="Helvetica Neue"/>
                <a:cs typeface="Helvetica" panose="020B0604020202020204" pitchFamily="34" charset="0"/>
              </a:rPr>
              <a:t>www.myazpiration.com/wp-content/uploads/</a:t>
            </a:r>
          </a:p>
          <a:p>
            <a:r>
              <a:rPr lang="de-DE" sz="1000" dirty="0" smtClean="0">
                <a:latin typeface="Helvetica Neue"/>
                <a:cs typeface="Helvetica" panose="020B0604020202020204" pitchFamily="34" charset="0"/>
              </a:rPr>
              <a:t>2014/11/Partnership-5.png</a:t>
            </a:r>
            <a:endParaRPr lang="de-DE" sz="1000" dirty="0">
              <a:latin typeface="Helvetica Neue"/>
              <a:cs typeface="Helvetica" panose="020B0604020202020204" pitchFamily="34" charset="0"/>
            </a:endParaRPr>
          </a:p>
        </p:txBody>
      </p:sp>
      <p:sp>
        <p:nvSpPr>
          <p:cNvPr id="6" name="Foliennummernplatzhalter 5"/>
          <p:cNvSpPr>
            <a:spLocks noGrp="1"/>
          </p:cNvSpPr>
          <p:nvPr>
            <p:ph type="sldNum" sz="quarter" idx="12"/>
          </p:nvPr>
        </p:nvSpPr>
        <p:spPr/>
        <p:txBody>
          <a:bodyPr/>
          <a:lstStyle/>
          <a:p>
            <a:fld id="{AFDDD188-DC0B-4A34-B4CC-4FC7411B2B39}" type="slidenum">
              <a:rPr lang="de-DE" smtClean="0"/>
              <a:t>36</a:t>
            </a:fld>
            <a:endParaRPr lang="de-DE"/>
          </a:p>
        </p:txBody>
      </p:sp>
    </p:spTree>
    <p:extLst>
      <p:ext uri="{BB962C8B-B14F-4D97-AF65-F5344CB8AC3E}">
        <p14:creationId xmlns:p14="http://schemas.microsoft.com/office/powerpoint/2010/main" val="3441009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1"/>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20"/>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19"/>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nodeType="with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fade">
                                      <p:cBhvr>
                                        <p:cTn id="56" dur="500"/>
                                        <p:tgtEl>
                                          <p:spTgt spid="3">
                                            <p:txEl>
                                              <p:pRg st="4" end="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
                                            <p:txEl>
                                              <p:pRg st="5" end="5"/>
                                            </p:txEl>
                                          </p:spTgt>
                                        </p:tgtEl>
                                        <p:attrNameLst>
                                          <p:attrName>style.visibility</p:attrName>
                                        </p:attrNameLst>
                                      </p:cBhvr>
                                      <p:to>
                                        <p:strVal val="visible"/>
                                      </p:to>
                                    </p:set>
                                    <p:animEffect transition="in" filter="fade">
                                      <p:cBhvr>
                                        <p:cTn id="61" dur="500"/>
                                        <p:tgtEl>
                                          <p:spTgt spid="3">
                                            <p:txEl>
                                              <p:pRg st="5" end="5"/>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23"/>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22"/>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26"/>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27"/>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3">
                                            <p:txEl>
                                              <p:pRg st="6" end="6"/>
                                            </p:txEl>
                                          </p:spTgt>
                                        </p:tgtEl>
                                        <p:attrNameLst>
                                          <p:attrName>style.visibility</p:attrName>
                                        </p:attrNameLst>
                                      </p:cBhvr>
                                      <p:to>
                                        <p:strVal val="visible"/>
                                      </p:to>
                                    </p:set>
                                    <p:animEffect transition="in" filter="fade">
                                      <p:cBhvr>
                                        <p:cTn id="74" dur="500"/>
                                        <p:tgtEl>
                                          <p:spTgt spid="3">
                                            <p:txEl>
                                              <p:pRg st="6" end="6"/>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6" grpId="0"/>
      <p:bldP spid="26" grpId="1"/>
      <p:bldP spid="27" grpId="0"/>
      <p:bldP spid="27" grpId="1"/>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R </a:t>
            </a:r>
            <a:r>
              <a:rPr lang="de-DE" dirty="0" err="1" smtClean="0"/>
              <a:t>as</a:t>
            </a:r>
            <a:r>
              <a:rPr lang="de-DE" dirty="0" smtClean="0"/>
              <a:t> a GIS</a:t>
            </a:r>
            <a:endParaRPr lang="de-DE" dirty="0"/>
          </a:p>
        </p:txBody>
      </p:sp>
      <p:sp>
        <p:nvSpPr>
          <p:cNvPr id="8" name="Textplatzhalter 7"/>
          <p:cNvSpPr>
            <a:spLocks noGrp="1"/>
          </p:cNvSpPr>
          <p:nvPr>
            <p:ph type="body" idx="1"/>
          </p:nvPr>
        </p:nvSpPr>
        <p:spPr/>
        <p:txBody>
          <a:bodyPr/>
          <a:lstStyle/>
          <a:p>
            <a:endParaRPr lang="de-DE"/>
          </a:p>
        </p:txBody>
      </p:sp>
      <p:sp>
        <p:nvSpPr>
          <p:cNvPr id="5" name="Datumsplatzhalter 4"/>
          <p:cNvSpPr>
            <a:spLocks noGrp="1"/>
          </p:cNvSpPr>
          <p:nvPr>
            <p:ph type="dt" sz="half" idx="10"/>
          </p:nvPr>
        </p:nvSpPr>
        <p:spPr/>
        <p:txBody>
          <a:bodyPr/>
          <a:lstStyle/>
          <a:p>
            <a:r>
              <a:rPr lang="de-DE" smtClean="0"/>
              <a:t>Spring school 14.03.2017 | Dr. Jannes Münchow | RQGIS</a:t>
            </a:r>
            <a:endParaRPr lang="de-DE"/>
          </a:p>
        </p:txBody>
      </p:sp>
      <p:pic>
        <p:nvPicPr>
          <p:cNvPr id="9" name="Picture 2" descr="Geomarketing-Software RegioGraph - GfK GeoMark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711945"/>
            <a:ext cx="4572000" cy="1581151"/>
          </a:xfrm>
          <a:prstGeom prst="rect">
            <a:avLst/>
          </a:prstGeom>
          <a:noFill/>
          <a:extLst>
            <a:ext uri="{909E8E84-426E-40DD-AFC4-6F175D3DCCD1}">
              <a14:hiddenFill xmlns:a14="http://schemas.microsoft.com/office/drawing/2010/main">
                <a:solidFill>
                  <a:srgbClr val="FFFFFF"/>
                </a:solidFill>
              </a14:hiddenFill>
            </a:ext>
          </a:extLst>
        </p:spPr>
      </p:pic>
      <p:sp>
        <p:nvSpPr>
          <p:cNvPr id="2" name="Foliennummernplatzhalter 1"/>
          <p:cNvSpPr>
            <a:spLocks noGrp="1"/>
          </p:cNvSpPr>
          <p:nvPr>
            <p:ph type="sldNum" sz="quarter" idx="12"/>
          </p:nvPr>
        </p:nvSpPr>
        <p:spPr/>
        <p:txBody>
          <a:bodyPr/>
          <a:lstStyle/>
          <a:p>
            <a:fld id="{AFDDD188-DC0B-4A34-B4CC-4FC7411B2B39}" type="slidenum">
              <a:rPr lang="de-DE" smtClean="0"/>
              <a:t>4</a:t>
            </a:fld>
            <a:endParaRPr lang="de-DE"/>
          </a:p>
        </p:txBody>
      </p:sp>
    </p:spTree>
    <p:extLst>
      <p:ext uri="{BB962C8B-B14F-4D97-AF65-F5344CB8AC3E}">
        <p14:creationId xmlns:p14="http://schemas.microsoft.com/office/powerpoint/2010/main" val="13529806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latin typeface="Arial" panose="020B0604020202020204" pitchFamily="34" charset="0"/>
                <a:cs typeface="Arial" panose="020B0604020202020204" pitchFamily="34" charset="0"/>
              </a:rPr>
              <a:t>R</a:t>
            </a:r>
            <a:r>
              <a:rPr lang="de-DE" dirty="0" smtClean="0"/>
              <a:t> </a:t>
            </a:r>
            <a:r>
              <a:rPr lang="de-DE" dirty="0" err="1" smtClean="0"/>
              <a:t>as</a:t>
            </a:r>
            <a:r>
              <a:rPr lang="de-DE" dirty="0" smtClean="0"/>
              <a:t> a GIS</a:t>
            </a:r>
            <a:endParaRPr lang="de-DE" dirty="0"/>
          </a:p>
        </p:txBody>
      </p:sp>
      <p:sp>
        <p:nvSpPr>
          <p:cNvPr id="7" name="Inhaltsplatzhalter 6"/>
          <p:cNvSpPr>
            <a:spLocks noGrp="1"/>
          </p:cNvSpPr>
          <p:nvPr>
            <p:ph sz="half" idx="1"/>
          </p:nvPr>
        </p:nvSpPr>
        <p:spPr/>
        <p:txBody>
          <a:bodyPr/>
          <a:lstStyle/>
          <a:p>
            <a:r>
              <a:rPr lang="de-DE" dirty="0" smtClean="0"/>
              <a:t>More </a:t>
            </a:r>
            <a:r>
              <a:rPr lang="de-DE" dirty="0" err="1" smtClean="0"/>
              <a:t>than</a:t>
            </a:r>
            <a:r>
              <a:rPr lang="de-DE" dirty="0" smtClean="0"/>
              <a:t> 100 geo-</a:t>
            </a:r>
            <a:r>
              <a:rPr lang="de-DE" dirty="0" err="1" smtClean="0"/>
              <a:t>related</a:t>
            </a:r>
            <a:r>
              <a:rPr lang="de-DE" dirty="0" smtClean="0"/>
              <a:t> </a:t>
            </a:r>
            <a:r>
              <a:rPr lang="de-DE" dirty="0" smtClean="0">
                <a:latin typeface="Arial" panose="020B0604020202020204" pitchFamily="34" charset="0"/>
                <a:cs typeface="Arial" panose="020B0604020202020204" pitchFamily="34" charset="0"/>
              </a:rPr>
              <a:t>R</a:t>
            </a:r>
            <a:r>
              <a:rPr lang="de-DE" dirty="0" smtClean="0"/>
              <a:t> </a:t>
            </a:r>
            <a:r>
              <a:rPr lang="de-DE" dirty="0" err="1" smtClean="0"/>
              <a:t>packages</a:t>
            </a:r>
            <a:r>
              <a:rPr lang="de-DE" dirty="0"/>
              <a:t> (</a:t>
            </a:r>
            <a:r>
              <a:rPr lang="de-DE" dirty="0">
                <a:hlinkClick r:id="rId2"/>
              </a:rPr>
              <a:t>https://cran.r-project.org/web/views/Spatial.html</a:t>
            </a:r>
            <a:r>
              <a:rPr lang="de-DE" dirty="0"/>
              <a:t>) </a:t>
            </a:r>
            <a:endParaRPr lang="de-DE" dirty="0" smtClean="0"/>
          </a:p>
          <a:p>
            <a:r>
              <a:rPr lang="de-DE" dirty="0"/>
              <a:t>Package </a:t>
            </a:r>
            <a:r>
              <a:rPr lang="de-DE" b="1" dirty="0" err="1">
                <a:latin typeface="Courier New" panose="02070309020205020404" pitchFamily="49" charset="0"/>
                <a:cs typeface="Courier New" panose="02070309020205020404" pitchFamily="49" charset="0"/>
              </a:rPr>
              <a:t>rgdal</a:t>
            </a:r>
            <a:r>
              <a:rPr lang="de-DE" dirty="0"/>
              <a:t> </a:t>
            </a:r>
            <a:r>
              <a:rPr lang="de-DE" dirty="0" err="1"/>
              <a:t>for</a:t>
            </a:r>
            <a:r>
              <a:rPr lang="de-DE" dirty="0"/>
              <a:t> </a:t>
            </a:r>
            <a:r>
              <a:rPr lang="de-DE" dirty="0" err="1"/>
              <a:t>importing</a:t>
            </a:r>
            <a:r>
              <a:rPr lang="de-DE" dirty="0"/>
              <a:t> </a:t>
            </a:r>
            <a:r>
              <a:rPr lang="de-DE" dirty="0" err="1"/>
              <a:t>and</a:t>
            </a:r>
            <a:r>
              <a:rPr lang="de-DE" dirty="0"/>
              <a:t> </a:t>
            </a:r>
            <a:r>
              <a:rPr lang="de-DE" dirty="0" err="1"/>
              <a:t>exporting</a:t>
            </a:r>
            <a:r>
              <a:rPr lang="de-DE" dirty="0"/>
              <a:t> </a:t>
            </a:r>
            <a:r>
              <a:rPr lang="de-DE" dirty="0" err="1" smtClean="0"/>
              <a:t>geodata</a:t>
            </a:r>
            <a:endParaRPr lang="de-DE" dirty="0"/>
          </a:p>
        </p:txBody>
      </p:sp>
      <p:sp>
        <p:nvSpPr>
          <p:cNvPr id="4" name="Datumsplatzhalter 3"/>
          <p:cNvSpPr>
            <a:spLocks noGrp="1"/>
          </p:cNvSpPr>
          <p:nvPr>
            <p:ph type="dt" sz="half" idx="10"/>
          </p:nvPr>
        </p:nvSpPr>
        <p:spPr/>
        <p:txBody>
          <a:bodyPr/>
          <a:lstStyle/>
          <a:p>
            <a:r>
              <a:rPr lang="de-DE" smtClean="0"/>
              <a:t>Spring school 14.03.2017 | Dr. Jannes Münchow | RQGIS</a:t>
            </a:r>
            <a:endParaRPr lang="de-DE"/>
          </a:p>
        </p:txBody>
      </p:sp>
      <p:sp>
        <p:nvSpPr>
          <p:cNvPr id="10" name="Inhaltsplatzhalter 9"/>
          <p:cNvSpPr>
            <a:spLocks noGrp="1"/>
          </p:cNvSpPr>
          <p:nvPr>
            <p:ph sz="half" idx="2"/>
          </p:nvPr>
        </p:nvSpPr>
        <p:spPr/>
        <p:txBody>
          <a:bodyPr/>
          <a:lstStyle/>
          <a:p>
            <a:endParaRPr lang="de-DE"/>
          </a:p>
        </p:txBody>
      </p:sp>
      <p:pic>
        <p:nvPicPr>
          <p:cNvPr id="5126" name="Picture 6" descr="http://r-spatial.org/images/gis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2492896"/>
            <a:ext cx="4320731" cy="2283714"/>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nvSpPr>
        <p:spPr>
          <a:xfrm>
            <a:off x="4716016" y="5013176"/>
            <a:ext cx="3108351" cy="276999"/>
          </a:xfrm>
          <a:prstGeom prst="rect">
            <a:avLst/>
          </a:prstGeom>
          <a:noFill/>
        </p:spPr>
        <p:txBody>
          <a:bodyPr wrap="none" rtlCol="0">
            <a:spAutoFit/>
          </a:bodyPr>
          <a:lstStyle/>
          <a:p>
            <a:r>
              <a:rPr lang="de-DE" sz="1200" dirty="0">
                <a:latin typeface="Arial" panose="020B0604020202020204" pitchFamily="34" charset="0"/>
                <a:cs typeface="Arial" panose="020B0604020202020204" pitchFamily="34" charset="0"/>
              </a:rPr>
              <a:t>http://r-spatial.org//2016/11/29/openeo.html</a:t>
            </a:r>
          </a:p>
        </p:txBody>
      </p:sp>
      <p:sp>
        <p:nvSpPr>
          <p:cNvPr id="2" name="Foliennummernplatzhalter 1"/>
          <p:cNvSpPr>
            <a:spLocks noGrp="1"/>
          </p:cNvSpPr>
          <p:nvPr>
            <p:ph type="sldNum" sz="quarter" idx="12"/>
          </p:nvPr>
        </p:nvSpPr>
        <p:spPr/>
        <p:txBody>
          <a:bodyPr/>
          <a:lstStyle/>
          <a:p>
            <a:fld id="{AFDDD188-DC0B-4A34-B4CC-4FC7411B2B39}" type="slidenum">
              <a:rPr lang="de-DE" smtClean="0"/>
              <a:t>5</a:t>
            </a:fld>
            <a:endParaRPr lang="de-DE"/>
          </a:p>
        </p:txBody>
      </p:sp>
    </p:spTree>
    <p:extLst>
      <p:ext uri="{BB962C8B-B14F-4D97-AF65-F5344CB8AC3E}">
        <p14:creationId xmlns:p14="http://schemas.microsoft.com/office/powerpoint/2010/main" val="9637610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latin typeface="Arial" panose="020B0604020202020204" pitchFamily="34" charset="0"/>
                <a:cs typeface="Arial" panose="020B0604020202020204" pitchFamily="34" charset="0"/>
              </a:rPr>
              <a:t>R</a:t>
            </a:r>
            <a:r>
              <a:rPr lang="de-DE" dirty="0" smtClean="0"/>
              <a:t> </a:t>
            </a:r>
            <a:r>
              <a:rPr lang="de-DE" dirty="0" err="1" smtClean="0"/>
              <a:t>as</a:t>
            </a:r>
            <a:r>
              <a:rPr lang="de-DE" dirty="0" smtClean="0"/>
              <a:t> a GIS</a:t>
            </a:r>
            <a:endParaRPr lang="de-DE" dirty="0"/>
          </a:p>
        </p:txBody>
      </p:sp>
      <p:sp>
        <p:nvSpPr>
          <p:cNvPr id="7" name="Inhaltsplatzhalter 6"/>
          <p:cNvSpPr>
            <a:spLocks noGrp="1"/>
          </p:cNvSpPr>
          <p:nvPr>
            <p:ph sz="half" idx="1"/>
          </p:nvPr>
        </p:nvSpPr>
        <p:spPr/>
        <p:txBody>
          <a:bodyPr/>
          <a:lstStyle/>
          <a:p>
            <a:r>
              <a:rPr lang="de-DE" dirty="0" smtClean="0"/>
              <a:t>More </a:t>
            </a:r>
            <a:r>
              <a:rPr lang="de-DE" dirty="0" err="1" smtClean="0"/>
              <a:t>than</a:t>
            </a:r>
            <a:r>
              <a:rPr lang="de-DE" dirty="0" smtClean="0"/>
              <a:t> 100 geo-</a:t>
            </a:r>
            <a:r>
              <a:rPr lang="de-DE" dirty="0" err="1" smtClean="0"/>
              <a:t>related</a:t>
            </a:r>
            <a:r>
              <a:rPr lang="de-DE" dirty="0" smtClean="0"/>
              <a:t> </a:t>
            </a:r>
            <a:r>
              <a:rPr lang="de-DE" dirty="0" smtClean="0">
                <a:latin typeface="Arial" panose="020B0604020202020204" pitchFamily="34" charset="0"/>
                <a:cs typeface="Arial" panose="020B0604020202020204" pitchFamily="34" charset="0"/>
              </a:rPr>
              <a:t>R</a:t>
            </a:r>
            <a:r>
              <a:rPr lang="de-DE" dirty="0" smtClean="0"/>
              <a:t> </a:t>
            </a:r>
            <a:r>
              <a:rPr lang="de-DE" dirty="0" err="1" smtClean="0"/>
              <a:t>packages</a:t>
            </a:r>
            <a:r>
              <a:rPr lang="de-DE" dirty="0" smtClean="0"/>
              <a:t> (</a:t>
            </a:r>
            <a:r>
              <a:rPr lang="de-DE" dirty="0">
                <a:hlinkClick r:id="rId2"/>
              </a:rPr>
              <a:t>https://cran.r-project.org/web/views/Spatial.html</a:t>
            </a:r>
            <a:r>
              <a:rPr lang="de-DE" dirty="0"/>
              <a:t>) </a:t>
            </a:r>
          </a:p>
          <a:p>
            <a:r>
              <a:rPr lang="de-DE" dirty="0" smtClean="0"/>
              <a:t>Package </a:t>
            </a:r>
            <a:r>
              <a:rPr lang="de-DE" b="1" dirty="0" err="1">
                <a:latin typeface="Courier New" panose="02070309020205020404" pitchFamily="49" charset="0"/>
                <a:cs typeface="Courier New" panose="02070309020205020404" pitchFamily="49" charset="0"/>
              </a:rPr>
              <a:t>rgdal</a:t>
            </a:r>
            <a:r>
              <a:rPr lang="de-DE" dirty="0"/>
              <a:t> </a:t>
            </a:r>
            <a:r>
              <a:rPr lang="de-DE" dirty="0" err="1"/>
              <a:t>for</a:t>
            </a:r>
            <a:r>
              <a:rPr lang="de-DE" dirty="0"/>
              <a:t> </a:t>
            </a:r>
            <a:r>
              <a:rPr lang="de-DE" dirty="0" err="1"/>
              <a:t>importing</a:t>
            </a:r>
            <a:r>
              <a:rPr lang="de-DE" dirty="0"/>
              <a:t> </a:t>
            </a:r>
            <a:r>
              <a:rPr lang="de-DE" dirty="0" err="1"/>
              <a:t>and</a:t>
            </a:r>
            <a:r>
              <a:rPr lang="de-DE" dirty="0"/>
              <a:t> </a:t>
            </a:r>
            <a:r>
              <a:rPr lang="de-DE" dirty="0" err="1"/>
              <a:t>exporting</a:t>
            </a:r>
            <a:r>
              <a:rPr lang="de-DE" dirty="0"/>
              <a:t> </a:t>
            </a:r>
            <a:r>
              <a:rPr lang="de-DE" dirty="0" err="1" smtClean="0"/>
              <a:t>geodata</a:t>
            </a:r>
            <a:endParaRPr lang="de-DE" dirty="0" smtClean="0"/>
          </a:p>
          <a:p>
            <a:r>
              <a:rPr lang="de-DE" dirty="0"/>
              <a:t>Package </a:t>
            </a:r>
            <a:r>
              <a:rPr lang="de-DE" b="1" dirty="0" err="1">
                <a:latin typeface="Courier New" panose="02070309020205020404" pitchFamily="49" charset="0"/>
                <a:cs typeface="Courier New" panose="02070309020205020404" pitchFamily="49" charset="0"/>
              </a:rPr>
              <a:t>sp</a:t>
            </a:r>
            <a:r>
              <a:rPr lang="de-DE" dirty="0"/>
              <a:t> </a:t>
            </a:r>
            <a:r>
              <a:rPr lang="de-DE" dirty="0" err="1"/>
              <a:t>for</a:t>
            </a:r>
            <a:r>
              <a:rPr lang="de-DE" dirty="0"/>
              <a:t> </a:t>
            </a:r>
            <a:r>
              <a:rPr lang="de-DE" dirty="0" err="1"/>
              <a:t>vector</a:t>
            </a:r>
            <a:r>
              <a:rPr lang="de-DE" dirty="0"/>
              <a:t> </a:t>
            </a:r>
            <a:r>
              <a:rPr lang="de-DE" dirty="0" err="1"/>
              <a:t>geodata</a:t>
            </a:r>
            <a:endParaRPr lang="de-DE" dirty="0"/>
          </a:p>
          <a:p>
            <a:endParaRPr lang="de-DE" dirty="0"/>
          </a:p>
        </p:txBody>
      </p:sp>
      <p:sp>
        <p:nvSpPr>
          <p:cNvPr id="4" name="Datumsplatzhalter 3"/>
          <p:cNvSpPr>
            <a:spLocks noGrp="1"/>
          </p:cNvSpPr>
          <p:nvPr>
            <p:ph type="dt" sz="half" idx="10"/>
          </p:nvPr>
        </p:nvSpPr>
        <p:spPr/>
        <p:txBody>
          <a:bodyPr/>
          <a:lstStyle/>
          <a:p>
            <a:r>
              <a:rPr lang="de-DE" smtClean="0"/>
              <a:t>Spring school 14.03.2017 | Dr. Jannes Münchow | RQGIS</a:t>
            </a:r>
            <a:endParaRPr lang="de-DE"/>
          </a:p>
        </p:txBody>
      </p:sp>
      <p:sp>
        <p:nvSpPr>
          <p:cNvPr id="8" name="Textfeld 7"/>
          <p:cNvSpPr txBox="1"/>
          <p:nvPr/>
        </p:nvSpPr>
        <p:spPr>
          <a:xfrm>
            <a:off x="5004048" y="5744289"/>
            <a:ext cx="3377078" cy="276999"/>
          </a:xfrm>
          <a:prstGeom prst="rect">
            <a:avLst/>
          </a:prstGeom>
          <a:noFill/>
        </p:spPr>
        <p:txBody>
          <a:bodyPr wrap="none" rtlCol="0">
            <a:spAutoFit/>
          </a:bodyPr>
          <a:lstStyle/>
          <a:p>
            <a:r>
              <a:rPr lang="nl-NL" sz="1200" dirty="0" smtClean="0">
                <a:latin typeface="Arial" panose="020B0604020202020204" pitchFamily="34" charset="0"/>
                <a:cs typeface="Arial" panose="020B0604020202020204" pitchFamily="34" charset="0"/>
              </a:rPr>
              <a:t>Data: Rikken, M.G.J &amp; Van </a:t>
            </a:r>
            <a:r>
              <a:rPr lang="nl-NL" sz="1200" dirty="0">
                <a:latin typeface="Arial" panose="020B0604020202020204" pitchFamily="34" charset="0"/>
                <a:cs typeface="Arial" panose="020B0604020202020204" pitchFamily="34" charset="0"/>
              </a:rPr>
              <a:t>Rijn</a:t>
            </a:r>
            <a:r>
              <a:rPr lang="nl-NL" sz="1200" dirty="0" smtClean="0">
                <a:latin typeface="Arial" panose="020B0604020202020204" pitchFamily="34" charset="0"/>
                <a:cs typeface="Arial" panose="020B0604020202020204" pitchFamily="34" charset="0"/>
              </a:rPr>
              <a:t>,</a:t>
            </a:r>
            <a:r>
              <a:rPr lang="nl-NL" sz="1200" dirty="0">
                <a:latin typeface="Arial" panose="020B0604020202020204" pitchFamily="34" charset="0"/>
                <a:cs typeface="Arial" panose="020B0604020202020204" pitchFamily="34" charset="0"/>
              </a:rPr>
              <a:t> </a:t>
            </a:r>
            <a:r>
              <a:rPr lang="nl-NL" sz="1200" dirty="0" smtClean="0">
                <a:latin typeface="Arial" panose="020B0604020202020204" pitchFamily="34" charset="0"/>
                <a:cs typeface="Arial" panose="020B0604020202020204" pitchFamily="34" charset="0"/>
              </a:rPr>
              <a:t>R.P.G. (1993).</a:t>
            </a:r>
            <a:endParaRPr lang="de-DE" sz="1200" dirty="0">
              <a:latin typeface="Arial" panose="020B0604020202020204" pitchFamily="34" charset="0"/>
              <a:cs typeface="Arial" panose="020B0604020202020204" pitchFamily="34" charset="0"/>
            </a:endParaRPr>
          </a:p>
        </p:txBody>
      </p:sp>
      <p:pic>
        <p:nvPicPr>
          <p:cNvPr id="13" name="Inhaltsplatzhalter 12"/>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700808"/>
            <a:ext cx="4038600" cy="4038600"/>
          </a:xfrm>
        </p:spPr>
      </p:pic>
      <p:sp>
        <p:nvSpPr>
          <p:cNvPr id="2" name="Foliennummernplatzhalter 1"/>
          <p:cNvSpPr>
            <a:spLocks noGrp="1"/>
          </p:cNvSpPr>
          <p:nvPr>
            <p:ph type="sldNum" sz="quarter" idx="12"/>
          </p:nvPr>
        </p:nvSpPr>
        <p:spPr/>
        <p:txBody>
          <a:bodyPr/>
          <a:lstStyle/>
          <a:p>
            <a:fld id="{AFDDD188-DC0B-4A34-B4CC-4FC7411B2B39}" type="slidenum">
              <a:rPr lang="de-DE" smtClean="0"/>
              <a:t>6</a:t>
            </a:fld>
            <a:endParaRPr lang="de-DE"/>
          </a:p>
        </p:txBody>
      </p:sp>
    </p:spTree>
    <p:extLst>
      <p:ext uri="{BB962C8B-B14F-4D97-AF65-F5344CB8AC3E}">
        <p14:creationId xmlns:p14="http://schemas.microsoft.com/office/powerpoint/2010/main" val="19282423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latin typeface="Arial" panose="020B0604020202020204" pitchFamily="34" charset="0"/>
                <a:cs typeface="Arial" panose="020B0604020202020204" pitchFamily="34" charset="0"/>
              </a:rPr>
              <a:t>R</a:t>
            </a:r>
            <a:r>
              <a:rPr lang="de-DE" dirty="0" smtClean="0"/>
              <a:t> </a:t>
            </a:r>
            <a:r>
              <a:rPr lang="de-DE" dirty="0" err="1" smtClean="0"/>
              <a:t>as</a:t>
            </a:r>
            <a:r>
              <a:rPr lang="de-DE" dirty="0" smtClean="0"/>
              <a:t> a GIS</a:t>
            </a:r>
            <a:endParaRPr lang="de-DE" dirty="0"/>
          </a:p>
        </p:txBody>
      </p:sp>
      <p:sp>
        <p:nvSpPr>
          <p:cNvPr id="7" name="Inhaltsplatzhalter 6"/>
          <p:cNvSpPr>
            <a:spLocks noGrp="1"/>
          </p:cNvSpPr>
          <p:nvPr>
            <p:ph sz="half" idx="1"/>
          </p:nvPr>
        </p:nvSpPr>
        <p:spPr/>
        <p:txBody>
          <a:bodyPr/>
          <a:lstStyle/>
          <a:p>
            <a:r>
              <a:rPr lang="de-DE" dirty="0" smtClean="0"/>
              <a:t>More </a:t>
            </a:r>
            <a:r>
              <a:rPr lang="de-DE" dirty="0" err="1" smtClean="0"/>
              <a:t>than</a:t>
            </a:r>
            <a:r>
              <a:rPr lang="de-DE" dirty="0" smtClean="0"/>
              <a:t> 100 geo-</a:t>
            </a:r>
            <a:r>
              <a:rPr lang="de-DE" dirty="0" err="1" smtClean="0"/>
              <a:t>related</a:t>
            </a:r>
            <a:r>
              <a:rPr lang="de-DE" dirty="0" smtClean="0"/>
              <a:t> </a:t>
            </a:r>
            <a:r>
              <a:rPr lang="de-DE" dirty="0" smtClean="0">
                <a:latin typeface="Arial" panose="020B0604020202020204" pitchFamily="34" charset="0"/>
                <a:cs typeface="Arial" panose="020B0604020202020204" pitchFamily="34" charset="0"/>
              </a:rPr>
              <a:t>R</a:t>
            </a:r>
            <a:r>
              <a:rPr lang="de-DE" dirty="0" smtClean="0"/>
              <a:t> </a:t>
            </a:r>
            <a:r>
              <a:rPr lang="de-DE" dirty="0" err="1" smtClean="0"/>
              <a:t>packages</a:t>
            </a:r>
            <a:r>
              <a:rPr lang="de-DE" dirty="0"/>
              <a:t> (</a:t>
            </a:r>
            <a:r>
              <a:rPr lang="de-DE" dirty="0">
                <a:hlinkClick r:id="rId2"/>
              </a:rPr>
              <a:t>https://cran.r-project.org/web/views/Spatial.html</a:t>
            </a:r>
            <a:r>
              <a:rPr lang="de-DE" dirty="0" smtClean="0"/>
              <a:t>) </a:t>
            </a:r>
          </a:p>
          <a:p>
            <a:r>
              <a:rPr lang="de-DE" dirty="0"/>
              <a:t>Package </a:t>
            </a:r>
            <a:r>
              <a:rPr lang="de-DE" b="1" dirty="0" err="1">
                <a:latin typeface="Courier New" panose="02070309020205020404" pitchFamily="49" charset="0"/>
                <a:cs typeface="Courier New" panose="02070309020205020404" pitchFamily="49" charset="0"/>
              </a:rPr>
              <a:t>rgdal</a:t>
            </a:r>
            <a:r>
              <a:rPr lang="de-DE" dirty="0"/>
              <a:t> </a:t>
            </a:r>
            <a:r>
              <a:rPr lang="de-DE" dirty="0" err="1"/>
              <a:t>for</a:t>
            </a:r>
            <a:r>
              <a:rPr lang="de-DE" dirty="0"/>
              <a:t> </a:t>
            </a:r>
            <a:r>
              <a:rPr lang="de-DE" dirty="0" err="1"/>
              <a:t>importing</a:t>
            </a:r>
            <a:r>
              <a:rPr lang="de-DE" dirty="0"/>
              <a:t> </a:t>
            </a:r>
            <a:r>
              <a:rPr lang="de-DE" dirty="0" err="1"/>
              <a:t>and</a:t>
            </a:r>
            <a:r>
              <a:rPr lang="de-DE" dirty="0"/>
              <a:t> </a:t>
            </a:r>
            <a:r>
              <a:rPr lang="de-DE" dirty="0" err="1"/>
              <a:t>exporting</a:t>
            </a:r>
            <a:r>
              <a:rPr lang="de-DE" dirty="0"/>
              <a:t> </a:t>
            </a:r>
            <a:r>
              <a:rPr lang="de-DE" dirty="0" err="1"/>
              <a:t>geodata</a:t>
            </a:r>
            <a:endParaRPr lang="de-DE" dirty="0"/>
          </a:p>
          <a:p>
            <a:r>
              <a:rPr lang="de-DE" dirty="0" smtClean="0"/>
              <a:t>Package </a:t>
            </a:r>
            <a:r>
              <a:rPr lang="de-DE" b="1" dirty="0" err="1" smtClean="0">
                <a:latin typeface="Courier New" panose="02070309020205020404" pitchFamily="49" charset="0"/>
                <a:cs typeface="Courier New" panose="02070309020205020404" pitchFamily="49" charset="0"/>
              </a:rPr>
              <a:t>sp</a:t>
            </a:r>
            <a:r>
              <a:rPr lang="de-DE" dirty="0" smtClean="0"/>
              <a:t> </a:t>
            </a:r>
            <a:r>
              <a:rPr lang="de-DE" dirty="0" err="1" smtClean="0"/>
              <a:t>for</a:t>
            </a:r>
            <a:r>
              <a:rPr lang="de-DE" dirty="0" smtClean="0"/>
              <a:t> </a:t>
            </a:r>
            <a:r>
              <a:rPr lang="de-DE" dirty="0" err="1" smtClean="0"/>
              <a:t>vector</a:t>
            </a:r>
            <a:r>
              <a:rPr lang="de-DE" dirty="0" smtClean="0"/>
              <a:t> </a:t>
            </a:r>
            <a:r>
              <a:rPr lang="de-DE" dirty="0" err="1" smtClean="0"/>
              <a:t>geodata</a:t>
            </a:r>
            <a:endParaRPr lang="de-DE" dirty="0" smtClean="0"/>
          </a:p>
          <a:p>
            <a:r>
              <a:rPr lang="de-DE" dirty="0" smtClean="0"/>
              <a:t>Package </a:t>
            </a:r>
            <a:r>
              <a:rPr lang="de-DE" b="1" dirty="0" err="1" smtClean="0">
                <a:latin typeface="Courier New" panose="02070309020205020404" pitchFamily="49" charset="0"/>
                <a:cs typeface="Courier New" panose="02070309020205020404" pitchFamily="49" charset="0"/>
              </a:rPr>
              <a:t>raster</a:t>
            </a:r>
            <a:r>
              <a:rPr lang="de-DE" dirty="0" smtClean="0"/>
              <a:t> </a:t>
            </a:r>
            <a:r>
              <a:rPr lang="de-DE" dirty="0" err="1" smtClean="0"/>
              <a:t>for</a:t>
            </a:r>
            <a:r>
              <a:rPr lang="de-DE" dirty="0" smtClean="0"/>
              <a:t> </a:t>
            </a:r>
            <a:r>
              <a:rPr lang="de-DE" dirty="0" err="1" smtClean="0"/>
              <a:t>raster</a:t>
            </a:r>
            <a:r>
              <a:rPr lang="de-DE" dirty="0" smtClean="0"/>
              <a:t> </a:t>
            </a:r>
            <a:r>
              <a:rPr lang="de-DE" dirty="0" err="1" smtClean="0"/>
              <a:t>geodata</a:t>
            </a:r>
            <a:endParaRPr lang="de-DE" dirty="0" smtClean="0"/>
          </a:p>
        </p:txBody>
      </p:sp>
      <p:sp>
        <p:nvSpPr>
          <p:cNvPr id="4" name="Datumsplatzhalter 3"/>
          <p:cNvSpPr>
            <a:spLocks noGrp="1"/>
          </p:cNvSpPr>
          <p:nvPr>
            <p:ph type="dt" sz="half" idx="10"/>
          </p:nvPr>
        </p:nvSpPr>
        <p:spPr/>
        <p:txBody>
          <a:bodyPr/>
          <a:lstStyle/>
          <a:p>
            <a:r>
              <a:rPr lang="de-DE" smtClean="0"/>
              <a:t>Spring school 14.03.2017 | Dr. Jannes Münchow | RQGIS</a:t>
            </a:r>
            <a:endParaRPr lang="de-DE"/>
          </a:p>
        </p:txBody>
      </p:sp>
      <p:pic>
        <p:nvPicPr>
          <p:cNvPr id="3" name="Inhaltsplatzhalter 2"/>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1646876"/>
            <a:ext cx="4038600" cy="4432610"/>
          </a:xfrm>
        </p:spPr>
      </p:pic>
      <p:sp>
        <p:nvSpPr>
          <p:cNvPr id="10" name="Textfeld 9"/>
          <p:cNvSpPr txBox="1"/>
          <p:nvPr/>
        </p:nvSpPr>
        <p:spPr>
          <a:xfrm>
            <a:off x="5043262" y="5888305"/>
            <a:ext cx="2337050" cy="276999"/>
          </a:xfrm>
          <a:prstGeom prst="rect">
            <a:avLst/>
          </a:prstGeom>
          <a:noFill/>
        </p:spPr>
        <p:txBody>
          <a:bodyPr wrap="none" rtlCol="0">
            <a:spAutoFit/>
          </a:bodyPr>
          <a:lstStyle/>
          <a:p>
            <a:r>
              <a:rPr lang="nl-NL" sz="1200" dirty="0" smtClean="0">
                <a:latin typeface="Arial" panose="020B0604020202020204" pitchFamily="34" charset="0"/>
                <a:cs typeface="Arial" panose="020B0604020202020204" pitchFamily="34" charset="0"/>
              </a:rPr>
              <a:t>Data</a:t>
            </a:r>
            <a:r>
              <a:rPr lang="nl-NL" sz="1200" dirty="0">
                <a:latin typeface="Arial" panose="020B0604020202020204" pitchFamily="34" charset="0"/>
                <a:cs typeface="Arial" panose="020B0604020202020204" pitchFamily="34" charset="0"/>
              </a:rPr>
              <a:t>: http://www.worldclim.org</a:t>
            </a:r>
            <a:r>
              <a:rPr lang="nl-NL" sz="1200" dirty="0" smtClean="0">
                <a:latin typeface="Arial" panose="020B0604020202020204" pitchFamily="34" charset="0"/>
                <a:cs typeface="Arial" panose="020B0604020202020204" pitchFamily="34" charset="0"/>
              </a:rPr>
              <a:t>/.</a:t>
            </a:r>
            <a:endParaRPr lang="de-DE" sz="1200" dirty="0">
              <a:latin typeface="Arial" panose="020B0604020202020204" pitchFamily="34" charset="0"/>
              <a:cs typeface="Arial" panose="020B0604020202020204" pitchFamily="34" charset="0"/>
            </a:endParaRPr>
          </a:p>
        </p:txBody>
      </p:sp>
      <p:sp>
        <p:nvSpPr>
          <p:cNvPr id="2" name="Foliennummernplatzhalter 1"/>
          <p:cNvSpPr>
            <a:spLocks noGrp="1"/>
          </p:cNvSpPr>
          <p:nvPr>
            <p:ph type="sldNum" sz="quarter" idx="12"/>
          </p:nvPr>
        </p:nvSpPr>
        <p:spPr/>
        <p:txBody>
          <a:bodyPr/>
          <a:lstStyle/>
          <a:p>
            <a:fld id="{AFDDD188-DC0B-4A34-B4CC-4FC7411B2B39}" type="slidenum">
              <a:rPr lang="de-DE" smtClean="0"/>
              <a:t>7</a:t>
            </a:fld>
            <a:endParaRPr lang="de-DE"/>
          </a:p>
        </p:txBody>
      </p:sp>
    </p:spTree>
    <p:extLst>
      <p:ext uri="{BB962C8B-B14F-4D97-AF65-F5344CB8AC3E}">
        <p14:creationId xmlns:p14="http://schemas.microsoft.com/office/powerpoint/2010/main" val="3401900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R </a:t>
            </a:r>
            <a:r>
              <a:rPr lang="de-DE" dirty="0" err="1" smtClean="0"/>
              <a:t>as</a:t>
            </a:r>
            <a:r>
              <a:rPr lang="de-DE" dirty="0" smtClean="0"/>
              <a:t> a GIS</a:t>
            </a:r>
            <a:endParaRPr lang="de-DE" dirty="0"/>
          </a:p>
        </p:txBody>
      </p:sp>
      <p:sp>
        <p:nvSpPr>
          <p:cNvPr id="8" name="Inhaltsplatzhalter 7"/>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Defining </a:t>
            </a:r>
            <a:r>
              <a:rPr lang="en-US" dirty="0"/>
              <a:t>a GIS as a system for the analysis, manipulation and visualization of </a:t>
            </a:r>
            <a:r>
              <a:rPr lang="en-US" dirty="0" smtClean="0"/>
              <a:t>geographical data </a:t>
            </a:r>
            <a:r>
              <a:rPr lang="en-US" dirty="0"/>
              <a:t>(Longley, Goodchild, Maguire, and </a:t>
            </a:r>
            <a:r>
              <a:rPr lang="en-US" dirty="0" err="1"/>
              <a:t>Rhind</a:t>
            </a:r>
            <a:r>
              <a:rPr lang="en-US" dirty="0"/>
              <a:t> 2011), one could argue that R </a:t>
            </a:r>
            <a:r>
              <a:rPr lang="de-DE" dirty="0" err="1" smtClean="0"/>
              <a:t>has</a:t>
            </a:r>
            <a:r>
              <a:rPr lang="de-DE" dirty="0" smtClean="0"/>
              <a:t> </a:t>
            </a:r>
            <a:r>
              <a:rPr lang="de-DE" dirty="0" err="1"/>
              <a:t>become</a:t>
            </a:r>
            <a:r>
              <a:rPr lang="de-DE" dirty="0"/>
              <a:t> a </a:t>
            </a:r>
            <a:r>
              <a:rPr lang="de-DE" dirty="0" smtClean="0"/>
              <a:t>GIS.</a:t>
            </a:r>
            <a:endParaRPr lang="de-DE" dirty="0"/>
          </a:p>
        </p:txBody>
      </p:sp>
      <p:sp>
        <p:nvSpPr>
          <p:cNvPr id="5" name="Datumsplatzhalter 4"/>
          <p:cNvSpPr>
            <a:spLocks noGrp="1"/>
          </p:cNvSpPr>
          <p:nvPr>
            <p:ph type="dt" sz="half" idx="10"/>
          </p:nvPr>
        </p:nvSpPr>
        <p:spPr/>
        <p:txBody>
          <a:bodyPr/>
          <a:lstStyle/>
          <a:p>
            <a:r>
              <a:rPr lang="de-DE" smtClean="0"/>
              <a:t>Spring school 14.03.2017 | Dr. Jannes Münchow | RQGIS</a:t>
            </a:r>
            <a:endParaRPr lang="de-DE"/>
          </a:p>
        </p:txBody>
      </p:sp>
      <p:sp>
        <p:nvSpPr>
          <p:cNvPr id="2" name="Foliennummernplatzhalter 1"/>
          <p:cNvSpPr>
            <a:spLocks noGrp="1"/>
          </p:cNvSpPr>
          <p:nvPr>
            <p:ph type="sldNum" sz="quarter" idx="12"/>
          </p:nvPr>
        </p:nvSpPr>
        <p:spPr/>
        <p:txBody>
          <a:bodyPr/>
          <a:lstStyle/>
          <a:p>
            <a:fld id="{AFDDD188-DC0B-4A34-B4CC-4FC7411B2B39}" type="slidenum">
              <a:rPr lang="de-DE" smtClean="0"/>
              <a:t>8</a:t>
            </a:fld>
            <a:endParaRPr lang="de-DE"/>
          </a:p>
        </p:txBody>
      </p:sp>
    </p:spTree>
    <p:extLst>
      <p:ext uri="{BB962C8B-B14F-4D97-AF65-F5344CB8AC3E}">
        <p14:creationId xmlns:p14="http://schemas.microsoft.com/office/powerpoint/2010/main" val="11498332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But </a:t>
            </a:r>
            <a:r>
              <a:rPr lang="de-DE" dirty="0" err="1" smtClean="0"/>
              <a:t>what</a:t>
            </a:r>
            <a:r>
              <a:rPr lang="de-DE" dirty="0" smtClean="0"/>
              <a:t> </a:t>
            </a:r>
            <a:r>
              <a:rPr lang="de-DE" dirty="0" err="1" smtClean="0"/>
              <a:t>about</a:t>
            </a:r>
            <a:r>
              <a:rPr lang="de-DE" dirty="0" smtClean="0"/>
              <a:t>…</a:t>
            </a:r>
            <a:endParaRPr lang="de-DE" dirty="0"/>
          </a:p>
        </p:txBody>
      </p:sp>
      <p:pic>
        <p:nvPicPr>
          <p:cNvPr id="6" name="Inhaltsplatzhalt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520" y="1703296"/>
            <a:ext cx="3982006" cy="562053"/>
          </a:xfrm>
        </p:spPr>
      </p:pic>
      <p:sp>
        <p:nvSpPr>
          <p:cNvPr id="4" name="Datumsplatzhalter 3"/>
          <p:cNvSpPr>
            <a:spLocks noGrp="1"/>
          </p:cNvSpPr>
          <p:nvPr>
            <p:ph type="dt" sz="half" idx="10"/>
          </p:nvPr>
        </p:nvSpPr>
        <p:spPr/>
        <p:txBody>
          <a:bodyPr/>
          <a:lstStyle/>
          <a:p>
            <a:r>
              <a:rPr lang="de-DE" smtClean="0"/>
              <a:t>Spring school 14.03.2017 | Dr. Jannes Münchow | RQGIS</a:t>
            </a:r>
            <a:endParaRPr lang="de-DE"/>
          </a:p>
        </p:txBody>
      </p:sp>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4359" y="2676583"/>
            <a:ext cx="1398334" cy="1398334"/>
          </a:xfrm>
          <a:prstGeom prst="rect">
            <a:avLst/>
          </a:prstGeom>
        </p:spPr>
      </p:pic>
      <p:sp>
        <p:nvSpPr>
          <p:cNvPr id="8" name="Textfeld 7"/>
          <p:cNvSpPr txBox="1"/>
          <p:nvPr/>
        </p:nvSpPr>
        <p:spPr>
          <a:xfrm>
            <a:off x="3296634" y="4269783"/>
            <a:ext cx="1873783" cy="276999"/>
          </a:xfrm>
          <a:prstGeom prst="rect">
            <a:avLst/>
          </a:prstGeom>
          <a:noFill/>
        </p:spPr>
        <p:txBody>
          <a:bodyPr wrap="none" rtlCol="0">
            <a:spAutoFit/>
          </a:bodyPr>
          <a:lstStyle/>
          <a:p>
            <a:r>
              <a:rPr lang="de-DE" sz="1200" dirty="0">
                <a:latin typeface="Arial" panose="020B0604020202020204" pitchFamily="34" charset="0"/>
                <a:cs typeface="Arial" panose="020B0604020202020204" pitchFamily="34" charset="0"/>
              </a:rPr>
              <a:t>http://</a:t>
            </a:r>
            <a:r>
              <a:rPr lang="de-DE" sz="1200" dirty="0" smtClean="0">
                <a:latin typeface="Arial" panose="020B0604020202020204" pitchFamily="34" charset="0"/>
                <a:cs typeface="Arial" panose="020B0604020202020204" pitchFamily="34" charset="0"/>
              </a:rPr>
              <a:t>www.unioneag.org</a:t>
            </a:r>
            <a:endParaRPr lang="de-DE" sz="1200" dirty="0">
              <a:latin typeface="Arial" panose="020B0604020202020204" pitchFamily="34" charset="0"/>
              <a:cs typeface="Arial" panose="020B0604020202020204" pitchFamily="34" charset="0"/>
            </a:endParaRPr>
          </a:p>
        </p:txBody>
      </p:sp>
      <p:pic>
        <p:nvPicPr>
          <p:cNvPr id="9" name="Picture 2" descr="Eliminate illustration"/>
          <p:cNvPicPr>
            <a:picLocks noChangeAspect="1" noChangeArrowheads="1"/>
          </p:cNvPicPr>
          <p:nvPr/>
        </p:nvPicPr>
        <p:blipFill rotWithShape="1">
          <a:blip r:embed="rId5">
            <a:extLst>
              <a:ext uri="{28A0092B-C50C-407E-A947-70E740481C1C}">
                <a14:useLocalDpi xmlns:a14="http://schemas.microsoft.com/office/drawing/2010/main" val="0"/>
              </a:ext>
            </a:extLst>
          </a:blip>
          <a:srcRect b="18791"/>
          <a:stretch/>
        </p:blipFill>
        <p:spPr bwMode="auto">
          <a:xfrm>
            <a:off x="4860032" y="4572793"/>
            <a:ext cx="4086225" cy="18409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a:off x="5077779" y="6542086"/>
            <a:ext cx="1688283" cy="276999"/>
          </a:xfrm>
          <a:prstGeom prst="rect">
            <a:avLst/>
          </a:prstGeom>
          <a:noFill/>
        </p:spPr>
        <p:txBody>
          <a:bodyPr wrap="none" rtlCol="0">
            <a:spAutoFit/>
          </a:bodyPr>
          <a:lstStyle/>
          <a:p>
            <a:r>
              <a:rPr lang="de-DE" sz="1200" dirty="0">
                <a:latin typeface="Arial" panose="020B0604020202020204" pitchFamily="34" charset="0"/>
                <a:cs typeface="Arial" panose="020B0604020202020204" pitchFamily="34" charset="0"/>
              </a:rPr>
              <a:t>http://</a:t>
            </a:r>
            <a:r>
              <a:rPr lang="de-DE" sz="1200" dirty="0" smtClean="0">
                <a:latin typeface="Arial" panose="020B0604020202020204" pitchFamily="34" charset="0"/>
                <a:cs typeface="Arial" panose="020B0604020202020204" pitchFamily="34" charset="0"/>
              </a:rPr>
              <a:t>help.arcgis.com/</a:t>
            </a:r>
            <a:endParaRPr lang="de-DE" sz="1200" dirty="0">
              <a:latin typeface="Arial" panose="020B0604020202020204" pitchFamily="34" charset="0"/>
              <a:cs typeface="Arial" panose="020B0604020202020204" pitchFamily="34" charset="0"/>
            </a:endParaRPr>
          </a:p>
        </p:txBody>
      </p:sp>
      <p:sp>
        <p:nvSpPr>
          <p:cNvPr id="3" name="Foliennummernplatzhalter 2"/>
          <p:cNvSpPr>
            <a:spLocks noGrp="1"/>
          </p:cNvSpPr>
          <p:nvPr>
            <p:ph type="sldNum" sz="quarter" idx="12"/>
          </p:nvPr>
        </p:nvSpPr>
        <p:spPr/>
        <p:txBody>
          <a:bodyPr/>
          <a:lstStyle/>
          <a:p>
            <a:fld id="{AFDDD188-DC0B-4A34-B4CC-4FC7411B2B39}" type="slidenum">
              <a:rPr lang="de-DE" smtClean="0"/>
              <a:t>9</a:t>
            </a:fld>
            <a:endParaRPr lang="de-DE"/>
          </a:p>
        </p:txBody>
      </p:sp>
    </p:spTree>
    <p:extLst>
      <p:ext uri="{BB962C8B-B14F-4D97-AF65-F5344CB8AC3E}">
        <p14:creationId xmlns:p14="http://schemas.microsoft.com/office/powerpoint/2010/main" val="32613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enutzerdefiniertes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1454</Words>
  <Application>Microsoft Office PowerPoint</Application>
  <PresentationFormat>Bildschirmpräsentation (4:3)</PresentationFormat>
  <Paragraphs>248</Paragraphs>
  <Slides>36</Slides>
  <Notes>15</Notes>
  <HiddenSlides>6</HiddenSlides>
  <MMClips>0</MMClips>
  <ScaleCrop>false</ScaleCrop>
  <HeadingPairs>
    <vt:vector size="6" baseType="variant">
      <vt:variant>
        <vt:lpstr>Verwendete Schriftarten</vt:lpstr>
      </vt:variant>
      <vt:variant>
        <vt:i4>6</vt:i4>
      </vt:variant>
      <vt:variant>
        <vt:lpstr>Design</vt:lpstr>
      </vt:variant>
      <vt:variant>
        <vt:i4>2</vt:i4>
      </vt:variant>
      <vt:variant>
        <vt:lpstr>Folientitel</vt:lpstr>
      </vt:variant>
      <vt:variant>
        <vt:i4>36</vt:i4>
      </vt:variant>
    </vt:vector>
  </HeadingPairs>
  <TitlesOfParts>
    <vt:vector size="44" baseType="lpstr">
      <vt:lpstr>Arial</vt:lpstr>
      <vt:lpstr>Calibri</vt:lpstr>
      <vt:lpstr>Calibri Light</vt:lpstr>
      <vt:lpstr>Courier New</vt:lpstr>
      <vt:lpstr>Helvetica</vt:lpstr>
      <vt:lpstr>Helvetica Neue</vt:lpstr>
      <vt:lpstr>Larissa</vt:lpstr>
      <vt:lpstr>Benutzerdefiniertes Design</vt:lpstr>
      <vt:lpstr>Using R as a GIS (with a special focus on RQGIS)</vt:lpstr>
      <vt:lpstr>Who am I</vt:lpstr>
      <vt:lpstr>Contents</vt:lpstr>
      <vt:lpstr>R as a GIS</vt:lpstr>
      <vt:lpstr>R as a GIS</vt:lpstr>
      <vt:lpstr>R as a GIS</vt:lpstr>
      <vt:lpstr>R as a GIS</vt:lpstr>
      <vt:lpstr>R as a GIS</vt:lpstr>
      <vt:lpstr>But what about…</vt:lpstr>
      <vt:lpstr>Computationally demanding operations</vt:lpstr>
      <vt:lpstr>Missing geoalgorithms</vt:lpstr>
      <vt:lpstr>Interface</vt:lpstr>
      <vt:lpstr>R-GIS integration</vt:lpstr>
      <vt:lpstr>What has been missing…</vt:lpstr>
      <vt:lpstr>Birth of RQGIS (airport FRA)</vt:lpstr>
      <vt:lpstr>Rqgis</vt:lpstr>
      <vt:lpstr>QGIS – Python API</vt:lpstr>
      <vt:lpstr>How does it work?</vt:lpstr>
      <vt:lpstr>How to use RQGIS</vt:lpstr>
      <vt:lpstr>Most notable features of RQGIS</vt:lpstr>
      <vt:lpstr>PowerPoint-Präsentation</vt:lpstr>
      <vt:lpstr>Ecological Example</vt:lpstr>
      <vt:lpstr>Study area – Mount Mongón</vt:lpstr>
      <vt:lpstr>Lomas – scientific context</vt:lpstr>
      <vt:lpstr>Austral summer</vt:lpstr>
      <vt:lpstr>Austral winter</vt:lpstr>
      <vt:lpstr>PowerPoint-Präsentation</vt:lpstr>
      <vt:lpstr>Non-linear Poisson model</vt:lpstr>
      <vt:lpstr>Combining the best of two worlds</vt:lpstr>
      <vt:lpstr>Spatial prediction of alpha diversity</vt:lpstr>
      <vt:lpstr>PowerPoint-Präsentation</vt:lpstr>
      <vt:lpstr>Spatial prediction of species richness (alpha diversity)</vt:lpstr>
      <vt:lpstr>Discussion – R/GIS integration</vt:lpstr>
      <vt:lpstr>RQGIS vs. RSAGA/rgrass7</vt:lpstr>
      <vt:lpstr>But:</vt:lpstr>
      <vt:lpstr>Wrap-up</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Jannes</dc:creator>
  <cp:lastModifiedBy>Jannes Münchow</cp:lastModifiedBy>
  <cp:revision>143</cp:revision>
  <dcterms:created xsi:type="dcterms:W3CDTF">2016-01-19T12:53:22Z</dcterms:created>
  <dcterms:modified xsi:type="dcterms:W3CDTF">2017-05-30T15:52:07Z</dcterms:modified>
</cp:coreProperties>
</file>